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60" r:id="rId2"/>
    <p:sldId id="293" r:id="rId3"/>
    <p:sldId id="294" r:id="rId4"/>
    <p:sldId id="295" r:id="rId5"/>
    <p:sldId id="302" r:id="rId6"/>
    <p:sldId id="263" r:id="rId7"/>
    <p:sldId id="297" r:id="rId8"/>
    <p:sldId id="296" r:id="rId9"/>
    <p:sldId id="262" r:id="rId10"/>
    <p:sldId id="299" r:id="rId11"/>
    <p:sldId id="303" r:id="rId12"/>
    <p:sldId id="292" r:id="rId13"/>
    <p:sldId id="274" r:id="rId14"/>
    <p:sldId id="304" r:id="rId15"/>
    <p:sldId id="258" r:id="rId16"/>
    <p:sldId id="275" r:id="rId17"/>
    <p:sldId id="276" r:id="rId18"/>
    <p:sldId id="266" r:id="rId19"/>
    <p:sldId id="265" r:id="rId20"/>
    <p:sldId id="289" r:id="rId21"/>
    <p:sldId id="279" r:id="rId22"/>
    <p:sldId id="284" r:id="rId23"/>
    <p:sldId id="267" r:id="rId24"/>
    <p:sldId id="285" r:id="rId25"/>
    <p:sldId id="286" r:id="rId26"/>
    <p:sldId id="300" r:id="rId27"/>
    <p:sldId id="301" r:id="rId28"/>
    <p:sldId id="29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8" autoAdjust="0"/>
    <p:restoredTop sz="92479" autoAdjust="0"/>
  </p:normalViewPr>
  <p:slideViewPr>
    <p:cSldViewPr snapToGrid="0" snapToObjects="1">
      <p:cViewPr varScale="1">
        <p:scale>
          <a:sx n="109" d="100"/>
          <a:sy n="109" d="100"/>
        </p:scale>
        <p:origin x="15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66278-1D88-4783-81BF-DD18DE9402D7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7D791-B7B1-4F46-A14F-96C9CBFE6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3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7D791-B7B1-4F46-A14F-96C9CBFE64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3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7D791-B7B1-4F46-A14F-96C9CBFE64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0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7D791-B7B1-4F46-A14F-96C9CBFE64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35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7D791-B7B1-4F46-A14F-96C9CBFE64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0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dfield.com/acrobat/history/corinth.pdf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2" y="15633"/>
            <a:ext cx="9138138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4000" b="1" spc="75" dirty="0">
                <a:solidFill>
                  <a:srgbClr val="00B0F0"/>
                </a:solidFill>
                <a:effectLst/>
                <a:ea typeface="MS Mincho" panose="02020609040205080304" pitchFamily="49" charset="-128"/>
                <a:cs typeface="MS Mincho" panose="02020609040205080304" pitchFamily="49" charset="-128"/>
              </a:rPr>
              <a:t>第八课　哥林多后书：传道者心声</a:t>
            </a:r>
            <a:endParaRPr lang="zh-CN" altLang="en-US" sz="4000" b="1" dirty="0">
              <a:solidFill>
                <a:srgbClr val="00B0F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9F8066-D20E-45CB-9BE0-21B340DFFC74}"/>
              </a:ext>
            </a:extLst>
          </p:cNvPr>
          <p:cNvSpPr txBox="1"/>
          <p:nvPr/>
        </p:nvSpPr>
        <p:spPr>
          <a:xfrm>
            <a:off x="80920" y="1223972"/>
            <a:ext cx="9006435" cy="527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▲本课大纲：</a:t>
            </a:r>
            <a:endParaRPr lang="en-US" altLang="zh-CN" sz="3600" dirty="0"/>
          </a:p>
          <a:p>
            <a:pPr marL="0" marR="0"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</a:pPr>
            <a:endParaRPr lang="en-US" altLang="zh-CN" sz="3200" dirty="0">
              <a:solidFill>
                <a:srgbClr val="000000"/>
              </a:solidFill>
              <a:effectLst/>
              <a:latin typeface="Adobe Song Std L" panose="02020300000000000000" pitchFamily="18" charset="-128"/>
              <a:ea typeface="Adobe Song Std L" panose="02020300000000000000" pitchFamily="18" charset="-128"/>
              <a:cs typeface="MS Mincho" panose="02020609040205080304" pitchFamily="49" charset="-128"/>
            </a:endParaRPr>
          </a:p>
          <a:p>
            <a:pPr algn="l"/>
            <a:r>
              <a:rPr lang="zh-CN" altLang="en-US" sz="3600" b="0" i="0" dirty="0">
                <a:solidFill>
                  <a:srgbClr val="000000"/>
                </a:solidFill>
                <a:effectLst/>
                <a:latin typeface="luxi sans"/>
              </a:rPr>
              <a:t>一、哥林多后书的背景</a:t>
            </a:r>
          </a:p>
          <a:p>
            <a:pPr algn="l"/>
            <a:r>
              <a:rPr lang="zh-CN" altLang="en-US" sz="3600" b="0" i="0" dirty="0">
                <a:solidFill>
                  <a:srgbClr val="000000"/>
                </a:solidFill>
                <a:effectLst/>
                <a:latin typeface="luxi sans"/>
              </a:rPr>
              <a:t>二、患难与安慰</a:t>
            </a:r>
          </a:p>
          <a:p>
            <a:pPr algn="l"/>
            <a:r>
              <a:rPr lang="zh-CN" altLang="en-US" sz="3600" b="0" i="0" dirty="0">
                <a:solidFill>
                  <a:srgbClr val="000000"/>
                </a:solidFill>
                <a:effectLst/>
                <a:latin typeface="luxi sans"/>
              </a:rPr>
              <a:t>三、慈惠事工</a:t>
            </a:r>
          </a:p>
          <a:p>
            <a:pPr algn="l"/>
            <a:r>
              <a:rPr lang="zh-CN" altLang="en-US" sz="3600" b="0" i="0" dirty="0">
                <a:solidFill>
                  <a:srgbClr val="000000"/>
                </a:solidFill>
                <a:effectLst/>
                <a:latin typeface="luxi sans"/>
              </a:rPr>
              <a:t>四、保罗的心灵剖白</a:t>
            </a:r>
          </a:p>
          <a:p>
            <a:pPr marL="0" marR="0"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</a:pPr>
            <a:endParaRPr lang="en-US" altLang="zh-CN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MS Mincho" panose="02020609040205080304" pitchFamily="49" charset="-128"/>
            </a:endParaRPr>
          </a:p>
          <a:p>
            <a:pPr marL="0" marR="0"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</a:pPr>
            <a:r>
              <a:rPr lang="zh-CN" altLang="en-US" sz="3600" dirty="0"/>
              <a:t>▲</a:t>
            </a:r>
            <a:r>
              <a:rPr lang="zh-CN" altLang="en-US" sz="2000" dirty="0"/>
              <a:t>相关经文</a:t>
            </a:r>
            <a:r>
              <a:rPr lang="zh-CN" altLang="en-US" sz="3600" dirty="0"/>
              <a:t>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luxi sans"/>
              </a:rPr>
              <a:t>哥林多后书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luxi sans"/>
              </a:rPr>
              <a:t>1-13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luxi sans"/>
              </a:rPr>
              <a:t>章、使徒行传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luxi sans"/>
              </a:rPr>
              <a:t>20:1-3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sz="3600" dirty="0"/>
              <a:t>▲</a:t>
            </a:r>
            <a:r>
              <a:rPr lang="zh-CN" altLang="en-US" sz="3600" dirty="0">
                <a:solidFill>
                  <a:srgbClr val="00B0F0"/>
                </a:solidFill>
              </a:rPr>
              <a:t>本课金句：</a:t>
            </a:r>
            <a:r>
              <a:rPr lang="ja-JP" altLang="en-US" sz="2400" b="0" i="0" dirty="0">
                <a:solidFill>
                  <a:srgbClr val="000000"/>
                </a:solidFill>
                <a:effectLst/>
                <a:latin typeface="luxi sans"/>
              </a:rPr>
              <a:t>哥林多后书</a:t>
            </a:r>
            <a:r>
              <a:rPr lang="en-US" altLang="ja-JP" sz="2400" b="0" i="0" dirty="0">
                <a:solidFill>
                  <a:srgbClr val="000000"/>
                </a:solidFill>
                <a:effectLst/>
                <a:latin typeface="luxi sans"/>
              </a:rPr>
              <a:t>5:18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2400" b="1" i="0" baseline="30000" dirty="0">
                <a:solidFill>
                  <a:srgbClr val="FF0000"/>
                </a:solidFill>
                <a:effectLst/>
                <a:latin typeface="system-ui"/>
              </a:rPr>
              <a:t>18 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一切都是出于神，他借着基督使我们与他和好，又将劝人与他和好的职分赐给我们。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03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296"/>
            <a:ext cx="9144000" cy="96044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00B0F0"/>
                </a:solidFill>
                <a:latin typeface="luxi sans"/>
              </a:rPr>
              <a:t>患难中保罗</a:t>
            </a:r>
            <a:r>
              <a:rPr lang="zh-CN" altLang="en-US" dirty="0" smtClean="0">
                <a:solidFill>
                  <a:srgbClr val="00B0F0"/>
                </a:solidFill>
                <a:latin typeface="luxi sans"/>
              </a:rPr>
              <a:t>的</a:t>
            </a:r>
            <a:r>
              <a:rPr lang="zh-CN" altLang="en-US" dirty="0">
                <a:solidFill>
                  <a:srgbClr val="00B0F0"/>
                </a:solidFill>
              </a:rPr>
              <a:t>安慰</a:t>
            </a:r>
            <a:endParaRPr lang="en-US" altLang="zh-CN" dirty="0">
              <a:solidFill>
                <a:srgbClr val="00B0F0"/>
              </a:solidFill>
              <a:latin typeface="luxi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96A57-477F-44D3-8FA3-F35233C4D356}"/>
              </a:ext>
            </a:extLst>
          </p:cNvPr>
          <p:cNvSpPr txBox="1"/>
          <p:nvPr/>
        </p:nvSpPr>
        <p:spPr>
          <a:xfrm>
            <a:off x="0" y="1026161"/>
            <a:ext cx="907288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baseline="30000" dirty="0" smtClean="0"/>
              <a:t>7:</a:t>
            </a:r>
            <a:r>
              <a:rPr lang="en-US" altLang="zh-CN" sz="2800" b="1" dirty="0" smtClean="0"/>
              <a:t> </a:t>
            </a:r>
            <a:r>
              <a:rPr lang="en-US" altLang="zh-CN" sz="2800" b="1" baseline="30000" dirty="0" smtClean="0"/>
              <a:t>5</a:t>
            </a:r>
            <a:r>
              <a:rPr lang="en-US" altLang="zh-CN" sz="2800" b="1" baseline="30000" dirty="0"/>
              <a:t> </a:t>
            </a:r>
            <a:r>
              <a:rPr lang="zh-CN" altLang="en-US" sz="2800" dirty="0"/>
              <a:t>我们从前就是到了</a:t>
            </a:r>
            <a:r>
              <a:rPr lang="zh-CN" altLang="en-US" sz="2800" u="sng" dirty="0"/>
              <a:t>马其顿</a:t>
            </a:r>
            <a:r>
              <a:rPr lang="zh-CN" altLang="en-US" sz="2800" dirty="0"/>
              <a:t>的时候，身体也不得安宁，周围遭患难，</a:t>
            </a:r>
            <a:r>
              <a:rPr lang="zh-CN" altLang="en-US" sz="2800" dirty="0">
                <a:solidFill>
                  <a:srgbClr val="00B0F0"/>
                </a:solidFill>
              </a:rPr>
              <a:t>外有争战，内有惧怕。 </a:t>
            </a:r>
            <a:r>
              <a:rPr lang="en-US" altLang="zh-CN" sz="2800" b="1" baseline="30000" dirty="0">
                <a:solidFill>
                  <a:srgbClr val="00B0F0"/>
                </a:solidFill>
              </a:rPr>
              <a:t>6 </a:t>
            </a:r>
            <a:r>
              <a:rPr lang="zh-CN" altLang="en-US" sz="2800" dirty="0">
                <a:solidFill>
                  <a:srgbClr val="00B0F0"/>
                </a:solidFill>
              </a:rPr>
              <a:t>但那安慰丧气之人的神，借着</a:t>
            </a:r>
            <a:r>
              <a:rPr lang="zh-CN" altLang="en-US" sz="2800" u="sng" dirty="0">
                <a:solidFill>
                  <a:srgbClr val="00B0F0"/>
                </a:solidFill>
              </a:rPr>
              <a:t>提多</a:t>
            </a:r>
            <a:r>
              <a:rPr lang="zh-CN" altLang="en-US" sz="2800" dirty="0">
                <a:solidFill>
                  <a:srgbClr val="00B0F0"/>
                </a:solidFill>
              </a:rPr>
              <a:t>来安慰了我们；</a:t>
            </a:r>
            <a:r>
              <a:rPr lang="zh-CN" altLang="en-US" sz="2800" dirty="0"/>
              <a:t> </a:t>
            </a:r>
            <a:r>
              <a:rPr lang="en-US" altLang="zh-CN" sz="2800" b="1" baseline="30000" dirty="0"/>
              <a:t>7 </a:t>
            </a:r>
            <a:r>
              <a:rPr lang="zh-CN" altLang="en-US" sz="2800" dirty="0">
                <a:solidFill>
                  <a:srgbClr val="92D050"/>
                </a:solidFill>
              </a:rPr>
              <a:t>不但借着</a:t>
            </a:r>
            <a:r>
              <a:rPr lang="zh-CN" altLang="en-US" sz="2800" dirty="0">
                <a:solidFill>
                  <a:srgbClr val="FF0000"/>
                </a:solidFill>
              </a:rPr>
              <a:t>他</a:t>
            </a:r>
            <a:r>
              <a:rPr lang="zh-CN" altLang="en-US" sz="2800" dirty="0">
                <a:solidFill>
                  <a:srgbClr val="92D050"/>
                </a:solidFill>
              </a:rPr>
              <a:t>来，也借着他从</a:t>
            </a:r>
            <a:r>
              <a:rPr lang="zh-CN" altLang="en-US" sz="2800" dirty="0">
                <a:solidFill>
                  <a:srgbClr val="FF0000"/>
                </a:solidFill>
              </a:rPr>
              <a:t>你们</a:t>
            </a:r>
            <a:r>
              <a:rPr lang="zh-CN" altLang="en-US" sz="2800" dirty="0">
                <a:solidFill>
                  <a:srgbClr val="92D050"/>
                </a:solidFill>
              </a:rPr>
              <a:t>所得的安慰，安慰了我们</a:t>
            </a:r>
            <a:r>
              <a:rPr lang="zh-CN" altLang="en-US" sz="2800" dirty="0"/>
              <a:t>。因他把你们的想念、哀恸和向我的热心，都告诉了我，叫我更加欢喜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en-US" altLang="zh-CN" sz="2800" b="1" baseline="30000" dirty="0"/>
              <a:t>8 </a:t>
            </a:r>
            <a:r>
              <a:rPr lang="zh-CN" altLang="en-US" sz="2800" dirty="0"/>
              <a:t>我先前写信叫你们忧愁，我后来虽然懊悔，如今却不懊悔，因我知道那信叫你们忧愁不过是暂时的。 </a:t>
            </a:r>
            <a:r>
              <a:rPr lang="en-US" altLang="zh-CN" sz="2800" b="1" baseline="30000" dirty="0"/>
              <a:t>9 </a:t>
            </a:r>
            <a:r>
              <a:rPr lang="zh-CN" altLang="en-US" sz="2800" dirty="0"/>
              <a:t>如今我欢喜，不是因你们忧愁，是因你们</a:t>
            </a:r>
            <a:r>
              <a:rPr lang="zh-CN" altLang="en-US" sz="2800" dirty="0">
                <a:solidFill>
                  <a:srgbClr val="FF0000"/>
                </a:solidFill>
              </a:rPr>
              <a:t>从忧愁中生出懊悔来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zh-CN" altLang="en-US" sz="2400" dirty="0"/>
              <a:t>保罗三次表明了他的欢喜</a:t>
            </a:r>
            <a:r>
              <a:rPr lang="en-US" altLang="zh-CN" sz="2400" dirty="0"/>
              <a:t>(</a:t>
            </a:r>
            <a:r>
              <a:rPr lang="zh-CN" altLang="en-US" sz="2400" dirty="0"/>
              <a:t>林后</a:t>
            </a:r>
            <a:r>
              <a:rPr lang="en-US" altLang="zh-CN" sz="2400" dirty="0"/>
              <a:t>7:7,13,16)</a:t>
            </a:r>
            <a:r>
              <a:rPr lang="zh-CN" altLang="en-US" sz="2400" dirty="0"/>
              <a:t>。保罗和哥林多教会的</a:t>
            </a:r>
            <a:r>
              <a:rPr lang="zh-CN" altLang="en-US" sz="2400" dirty="0">
                <a:solidFill>
                  <a:srgbClr val="FF0000"/>
                </a:solidFill>
              </a:rPr>
              <a:t>嫌隙自此尽消</a:t>
            </a:r>
            <a:r>
              <a:rPr lang="zh-CN" altLang="en-US" sz="2400" dirty="0"/>
              <a:t>。在写完哥林多后书时，保罗准备作第三次的访问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endParaRPr lang="en-US" altLang="zh-CN" sz="2400" b="0" i="0" dirty="0">
              <a:solidFill>
                <a:srgbClr val="000000"/>
              </a:solidFill>
              <a:effectLst/>
              <a:latin typeface="system-ui"/>
            </a:endParaRPr>
          </a:p>
          <a:p>
            <a:r>
              <a:rPr lang="zh-CN" altLang="en-US" sz="2400" b="0" i="0" dirty="0">
                <a:solidFill>
                  <a:srgbClr val="00B0F0"/>
                </a:solidFill>
                <a:effectLst/>
                <a:latin typeface="luxi sans"/>
              </a:rPr>
              <a:t>你遭遇过患难吗？在患难中你最大的安慰是什么？</a:t>
            </a:r>
            <a:endParaRPr lang="zh-CN" altLang="en-US" sz="2400" b="0" i="0" dirty="0">
              <a:solidFill>
                <a:srgbClr val="00B0F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86016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296"/>
            <a:ext cx="9144000" cy="96044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00B0F0"/>
                </a:solidFill>
              </a:rPr>
              <a:t>忍耐</a:t>
            </a:r>
            <a:r>
              <a:rPr lang="zh-CN" altLang="en-US" sz="3600" dirty="0" smtClean="0"/>
              <a:t>经</a:t>
            </a:r>
            <a:r>
              <a:rPr lang="zh-CN" altLang="en-US" sz="3600" dirty="0"/>
              <a:t>文</a:t>
            </a:r>
            <a:endParaRPr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96A57-477F-44D3-8FA3-F35233C4D356}"/>
              </a:ext>
            </a:extLst>
          </p:cNvPr>
          <p:cNvSpPr txBox="1"/>
          <p:nvPr/>
        </p:nvSpPr>
        <p:spPr>
          <a:xfrm>
            <a:off x="0" y="1026161"/>
            <a:ext cx="90728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00B0F0"/>
                </a:solidFill>
              </a:rPr>
              <a:t>罗马书 </a:t>
            </a:r>
            <a:r>
              <a:rPr lang="en-US" altLang="zh-CN" sz="3200" dirty="0" smtClean="0">
                <a:solidFill>
                  <a:srgbClr val="00B0F0"/>
                </a:solidFill>
              </a:rPr>
              <a:t>5 </a:t>
            </a:r>
            <a:r>
              <a:rPr lang="en-US" altLang="zh-CN" sz="3200" b="1" baseline="30000" dirty="0" smtClean="0">
                <a:solidFill>
                  <a:srgbClr val="00B0F0"/>
                </a:solidFill>
              </a:rPr>
              <a:t>3</a:t>
            </a:r>
            <a:r>
              <a:rPr lang="en-US" altLang="zh-CN" sz="3200" b="1" baseline="30000" dirty="0">
                <a:solidFill>
                  <a:srgbClr val="00B0F0"/>
                </a:solidFill>
              </a:rPr>
              <a:t> </a:t>
            </a:r>
            <a:r>
              <a:rPr lang="zh-CN" altLang="en-US" sz="3200" dirty="0">
                <a:solidFill>
                  <a:srgbClr val="00B0F0"/>
                </a:solidFill>
              </a:rPr>
              <a:t>不但如此，就是在患难中也是欢欢喜喜的。因为知道</a:t>
            </a:r>
            <a:r>
              <a:rPr lang="zh-CN" altLang="en-US" sz="3200" dirty="0">
                <a:solidFill>
                  <a:srgbClr val="00B050"/>
                </a:solidFill>
              </a:rPr>
              <a:t>患难</a:t>
            </a:r>
            <a:r>
              <a:rPr lang="zh-CN" altLang="en-US" sz="3200" dirty="0">
                <a:solidFill>
                  <a:srgbClr val="00B0F0"/>
                </a:solidFill>
              </a:rPr>
              <a:t>生</a:t>
            </a:r>
            <a:r>
              <a:rPr lang="zh-CN" altLang="en-US" sz="3200" dirty="0">
                <a:solidFill>
                  <a:srgbClr val="FF0000"/>
                </a:solidFill>
              </a:rPr>
              <a:t>忍耐</a:t>
            </a:r>
            <a:r>
              <a:rPr lang="zh-CN" altLang="en-US" sz="3200" dirty="0">
                <a:solidFill>
                  <a:srgbClr val="00B0F0"/>
                </a:solidFill>
              </a:rPr>
              <a:t>， </a:t>
            </a:r>
            <a:r>
              <a:rPr lang="en-US" altLang="zh-CN" sz="3200" b="1" baseline="30000" dirty="0">
                <a:solidFill>
                  <a:srgbClr val="00B0F0"/>
                </a:solidFill>
              </a:rPr>
              <a:t>4 </a:t>
            </a:r>
            <a:r>
              <a:rPr lang="zh-CN" altLang="en-US" sz="3200" dirty="0">
                <a:solidFill>
                  <a:srgbClr val="00B0F0"/>
                </a:solidFill>
              </a:rPr>
              <a:t>忍耐生老练，老练生盼望， </a:t>
            </a:r>
            <a:r>
              <a:rPr lang="en-US" altLang="zh-CN" sz="3200" b="1" baseline="30000" dirty="0">
                <a:solidFill>
                  <a:srgbClr val="00B0F0"/>
                </a:solidFill>
              </a:rPr>
              <a:t>5 </a:t>
            </a:r>
            <a:r>
              <a:rPr lang="zh-CN" altLang="en-US" sz="3200" dirty="0">
                <a:solidFill>
                  <a:srgbClr val="00B0F0"/>
                </a:solidFill>
              </a:rPr>
              <a:t>盼望不至于羞耻，因为所赐给我们的圣灵将神的爱浇灌在我们心里</a:t>
            </a:r>
            <a:r>
              <a:rPr lang="zh-CN" altLang="en-US" sz="3200" dirty="0" smtClean="0">
                <a:solidFill>
                  <a:srgbClr val="00B0F0"/>
                </a:solidFill>
              </a:rPr>
              <a:t>。</a:t>
            </a:r>
            <a:endParaRPr lang="en-US" altLang="zh-CN" sz="3200" dirty="0" smtClean="0">
              <a:solidFill>
                <a:srgbClr val="00B0F0"/>
              </a:solidFill>
            </a:endParaRPr>
          </a:p>
          <a:p>
            <a:endParaRPr lang="en-US" altLang="zh-CN" sz="3200" dirty="0" smtClean="0">
              <a:solidFill>
                <a:srgbClr val="00B0F0"/>
              </a:solidFill>
            </a:endParaRPr>
          </a:p>
          <a:p>
            <a:r>
              <a:rPr lang="zh-CN" altLang="en-US" sz="3200" dirty="0">
                <a:solidFill>
                  <a:srgbClr val="00B0F0"/>
                </a:solidFill>
              </a:rPr>
              <a:t>雅各书 </a:t>
            </a:r>
            <a:r>
              <a:rPr lang="en-US" altLang="zh-CN" sz="3200" dirty="0" smtClean="0">
                <a:solidFill>
                  <a:srgbClr val="00B0F0"/>
                </a:solidFill>
              </a:rPr>
              <a:t>1:2–4 </a:t>
            </a:r>
            <a:r>
              <a:rPr lang="zh-CN" altLang="en-US" sz="3200" dirty="0">
                <a:solidFill>
                  <a:srgbClr val="00B0F0"/>
                </a:solidFill>
              </a:rPr>
              <a:t>我的弟兄们，你们落在百般试炼中，都要以为大喜乐；</a:t>
            </a:r>
            <a:br>
              <a:rPr lang="zh-CN" altLang="en-US" sz="3200" dirty="0">
                <a:solidFill>
                  <a:srgbClr val="00B0F0"/>
                </a:solidFill>
              </a:rPr>
            </a:br>
            <a:r>
              <a:rPr lang="zh-CN" altLang="en-US" sz="3200" dirty="0">
                <a:solidFill>
                  <a:srgbClr val="00B0F0"/>
                </a:solidFill>
              </a:rPr>
              <a:t>因为知道你们的信心经过</a:t>
            </a:r>
            <a:r>
              <a:rPr lang="zh-CN" altLang="en-US" sz="3200" dirty="0">
                <a:solidFill>
                  <a:srgbClr val="00B050"/>
                </a:solidFill>
              </a:rPr>
              <a:t>试验</a:t>
            </a:r>
            <a:r>
              <a:rPr lang="zh-CN" altLang="en-US" sz="3200" dirty="0">
                <a:solidFill>
                  <a:srgbClr val="00B0F0"/>
                </a:solidFill>
              </a:rPr>
              <a:t>就生</a:t>
            </a:r>
            <a:r>
              <a:rPr lang="zh-CN" altLang="en-US" sz="3200" dirty="0">
                <a:solidFill>
                  <a:srgbClr val="FF0000"/>
                </a:solidFill>
              </a:rPr>
              <a:t>忍耐</a:t>
            </a:r>
            <a:r>
              <a:rPr lang="zh-CN" altLang="en-US" sz="3200" dirty="0">
                <a:solidFill>
                  <a:srgbClr val="00B0F0"/>
                </a:solidFill>
              </a:rPr>
              <a:t>。</a:t>
            </a:r>
            <a:br>
              <a:rPr lang="zh-CN" altLang="en-US" sz="3200" dirty="0">
                <a:solidFill>
                  <a:srgbClr val="00B0F0"/>
                </a:solidFill>
              </a:rPr>
            </a:br>
            <a:r>
              <a:rPr lang="zh-CN" altLang="en-US" sz="3200" dirty="0">
                <a:solidFill>
                  <a:srgbClr val="00B0F0"/>
                </a:solidFill>
              </a:rPr>
              <a:t>但忍耐也当成功，使你们</a:t>
            </a:r>
            <a:r>
              <a:rPr lang="zh-CN" altLang="en-US" sz="3200" dirty="0">
                <a:solidFill>
                  <a:srgbClr val="7030A0"/>
                </a:solidFill>
              </a:rPr>
              <a:t>成全完备</a:t>
            </a:r>
            <a:r>
              <a:rPr lang="zh-CN" altLang="en-US" sz="3200" dirty="0">
                <a:solidFill>
                  <a:srgbClr val="00B0F0"/>
                </a:solidFill>
              </a:rPr>
              <a:t>，毫无缺欠。</a:t>
            </a:r>
            <a:endParaRPr lang="zh-CN" altLang="en-US" sz="3200" b="0" i="0" dirty="0">
              <a:solidFill>
                <a:srgbClr val="00B0F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372422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296"/>
            <a:ext cx="9144000" cy="96044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zh-CN" sz="4400" b="0" i="0" dirty="0">
                <a:solidFill>
                  <a:srgbClr val="000000"/>
                </a:solidFill>
                <a:effectLst/>
                <a:latin typeface="luxi sans"/>
              </a:rPr>
              <a:t>2.1.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luxi sans"/>
              </a:rPr>
              <a:t>为延期访问辩解</a:t>
            </a:r>
            <a:r>
              <a:rPr lang="en-US" altLang="zh-CN" sz="4400" b="0" i="0" dirty="0">
                <a:solidFill>
                  <a:srgbClr val="000000"/>
                </a:solidFill>
                <a:effectLst/>
                <a:latin typeface="luxi sans"/>
              </a:rPr>
              <a:t>(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luxi sans"/>
              </a:rPr>
              <a:t>林后</a:t>
            </a:r>
            <a:r>
              <a:rPr lang="en-US" altLang="zh-CN" sz="4400" b="0" i="0" dirty="0">
                <a:solidFill>
                  <a:srgbClr val="000000"/>
                </a:solidFill>
                <a:effectLst/>
                <a:latin typeface="luxi sans"/>
              </a:rPr>
              <a:t>1:12-2:13)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96A57-477F-44D3-8FA3-F35233C4D356}"/>
              </a:ext>
            </a:extLst>
          </p:cNvPr>
          <p:cNvSpPr txBox="1"/>
          <p:nvPr/>
        </p:nvSpPr>
        <p:spPr>
          <a:xfrm>
            <a:off x="0" y="984738"/>
            <a:ext cx="91440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400" b="0" i="0" dirty="0">
                <a:solidFill>
                  <a:srgbClr val="000000"/>
                </a:solidFill>
                <a:effectLst/>
                <a:latin typeface="system-ui"/>
              </a:rPr>
              <a:t>哥林多后书 </a:t>
            </a:r>
            <a:r>
              <a:rPr lang="en-US" altLang="ja-JP" sz="2400" b="0" i="0" dirty="0">
                <a:solidFill>
                  <a:srgbClr val="000000"/>
                </a:solidFill>
                <a:effectLst/>
                <a:latin typeface="system-ui"/>
              </a:rPr>
              <a:t>1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我既然这样深信，就早有意到你们那里去，叫你们</a:t>
            </a:r>
            <a:r>
              <a:rPr lang="zh-CN" altLang="en-US" sz="2400" b="0" i="0" dirty="0">
                <a:solidFill>
                  <a:srgbClr val="00B0F0"/>
                </a:solidFill>
                <a:effectLst/>
                <a:latin typeface="system-ui"/>
              </a:rPr>
              <a:t>再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得益处；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也要</a:t>
            </a:r>
            <a:r>
              <a:rPr lang="zh-CN" altLang="en-US" sz="2400" b="0" i="0" dirty="0">
                <a:solidFill>
                  <a:srgbClr val="00B0F0"/>
                </a:solidFill>
                <a:effectLst/>
                <a:latin typeface="system-ui"/>
              </a:rPr>
              <a:t>从你们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那里经过，往</a:t>
            </a:r>
            <a:r>
              <a:rPr lang="zh-CN" altLang="en-US" sz="2400" b="0" i="0" u="sng" dirty="0">
                <a:solidFill>
                  <a:srgbClr val="000000"/>
                </a:solidFill>
                <a:effectLst/>
                <a:latin typeface="system-ui"/>
              </a:rPr>
              <a:t>马其顿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去，再从</a:t>
            </a:r>
            <a:r>
              <a:rPr lang="zh-CN" altLang="en-US" sz="2400" b="0" i="0" u="sng" dirty="0">
                <a:solidFill>
                  <a:srgbClr val="000000"/>
                </a:solidFill>
                <a:effectLst/>
                <a:latin typeface="system-ui"/>
              </a:rPr>
              <a:t>马其顿</a:t>
            </a:r>
            <a:r>
              <a:rPr lang="zh-CN" altLang="en-US" sz="2400" b="0" i="0" dirty="0">
                <a:solidFill>
                  <a:srgbClr val="00B0F0"/>
                </a:solidFill>
                <a:effectLst/>
                <a:latin typeface="system-ui"/>
              </a:rPr>
              <a:t>回到你们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那里，叫你们给我送行往</a:t>
            </a:r>
            <a:r>
              <a:rPr lang="zh-CN" altLang="en-US" sz="2400" b="0" i="0" u="sng" dirty="0">
                <a:solidFill>
                  <a:srgbClr val="000000"/>
                </a:solidFill>
                <a:effectLst/>
                <a:latin typeface="system-ui"/>
              </a:rPr>
              <a:t>犹太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去。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我有此意，岂是反复不定吗？我所起的意，岂是从情欲起的，叫我</a:t>
            </a:r>
            <a:r>
              <a:rPr lang="zh-CN" altLang="en-US" sz="2400" b="0" i="0" dirty="0">
                <a:solidFill>
                  <a:srgbClr val="00B0F0"/>
                </a:solidFill>
                <a:effectLst/>
                <a:latin typeface="system-ui"/>
              </a:rPr>
              <a:t>忽是忽非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吗？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我指着信实的神说，我们向你们所传的道，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并没有是而又非的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神的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应许不论有多少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，在基督都是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是的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，所以借着他也都是实在的，叫神因我们得荣耀。</a:t>
            </a:r>
            <a:endParaRPr lang="en-US" altLang="zh-CN" sz="2400" b="0" i="0" dirty="0">
              <a:solidFill>
                <a:srgbClr val="000000"/>
              </a:solidFill>
              <a:effectLst/>
              <a:latin typeface="luxi sans"/>
            </a:endParaRPr>
          </a:p>
          <a:p>
            <a:pPr algn="l"/>
            <a:endParaRPr lang="en-US" altLang="zh-CN" sz="3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我呼吁神给我的心作见证，我没有往</a:t>
            </a:r>
            <a:r>
              <a:rPr lang="zh-CN" altLang="en-US" sz="2400" b="0" i="0" u="sng" dirty="0">
                <a:solidFill>
                  <a:srgbClr val="000000"/>
                </a:solidFill>
                <a:effectLst/>
                <a:latin typeface="system-ui"/>
              </a:rPr>
              <a:t>哥林多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去是为要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宽容你们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我们并不是辖管你们的信心，乃是帮助你们的快乐，因为你们凭信才站立得住</a:t>
            </a:r>
            <a:r>
              <a:rPr lang="zh-CN" altLang="en-US" sz="2400" b="0" i="0" dirty="0" smtClean="0">
                <a:solidFill>
                  <a:srgbClr val="000000"/>
                </a:solidFill>
                <a:effectLst/>
                <a:latin typeface="system-ui"/>
              </a:rPr>
              <a:t>。</a:t>
            </a:r>
            <a:endParaRPr lang="en-US" altLang="zh-CN" sz="2400" b="0" i="0" dirty="0" smtClean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endParaRPr lang="en-US" altLang="zh-CN" sz="2400" b="0" i="0" dirty="0" smtClean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altLang="zh-CN" sz="2000" b="0" i="0" dirty="0" smtClean="0">
                <a:solidFill>
                  <a:srgbClr val="000000"/>
                </a:solidFill>
                <a:effectLst/>
                <a:latin typeface="system-ui"/>
              </a:rPr>
              <a:t>2: </a:t>
            </a:r>
            <a:r>
              <a:rPr lang="en-US" altLang="zh-CN" sz="2000" b="1" baseline="30000" dirty="0" smtClean="0"/>
              <a:t>5</a:t>
            </a:r>
            <a:r>
              <a:rPr lang="en-US" altLang="zh-CN" sz="2000" b="1" baseline="30000" dirty="0"/>
              <a:t> </a:t>
            </a:r>
            <a:r>
              <a:rPr lang="zh-CN" altLang="en-US" sz="2000" dirty="0">
                <a:solidFill>
                  <a:srgbClr val="00B0F0"/>
                </a:solidFill>
              </a:rPr>
              <a:t>若有叫人忧愁的，他不但叫我忧愁，也是叫你们众人有几分忧愁</a:t>
            </a:r>
            <a:r>
              <a:rPr lang="en-US" altLang="zh-CN" sz="2000" dirty="0"/>
              <a:t>——</a:t>
            </a:r>
            <a:r>
              <a:rPr lang="zh-CN" altLang="en-US" sz="2000" dirty="0"/>
              <a:t>我说几分，恐怕说得太重。 </a:t>
            </a:r>
            <a:r>
              <a:rPr lang="en-US" altLang="zh-CN" sz="2000" b="1" baseline="30000" dirty="0"/>
              <a:t>6 </a:t>
            </a:r>
            <a:r>
              <a:rPr lang="zh-CN" altLang="en-US" sz="2000" dirty="0">
                <a:solidFill>
                  <a:srgbClr val="00B0F0"/>
                </a:solidFill>
              </a:rPr>
              <a:t>这样的人，受了众人的责罚也就够了， </a:t>
            </a:r>
            <a:r>
              <a:rPr lang="en-US" altLang="zh-CN" sz="2000" b="1" baseline="30000" dirty="0">
                <a:solidFill>
                  <a:srgbClr val="00B0F0"/>
                </a:solidFill>
              </a:rPr>
              <a:t>7 </a:t>
            </a:r>
            <a:r>
              <a:rPr lang="zh-CN" altLang="en-US" sz="2000" dirty="0">
                <a:solidFill>
                  <a:srgbClr val="FF0000"/>
                </a:solidFill>
              </a:rPr>
              <a:t>倒不如赦免他，安慰他，免得他忧愁太过，甚至沉沦了</a:t>
            </a:r>
            <a:r>
              <a:rPr lang="zh-CN" altLang="en-US" sz="2000" dirty="0"/>
              <a:t>。 </a:t>
            </a:r>
            <a:r>
              <a:rPr lang="en-US" altLang="zh-CN" sz="2000" b="1" baseline="30000" dirty="0"/>
              <a:t>8 </a:t>
            </a:r>
            <a:r>
              <a:rPr lang="zh-CN" altLang="en-US" sz="2000" dirty="0"/>
              <a:t>所以我劝你们，要向他显出坚定不移的</a:t>
            </a:r>
            <a:r>
              <a:rPr lang="zh-CN" altLang="en-US" sz="2000" dirty="0">
                <a:solidFill>
                  <a:srgbClr val="FF0000"/>
                </a:solidFill>
              </a:rPr>
              <a:t>爱心</a:t>
            </a:r>
            <a:r>
              <a:rPr lang="zh-CN" altLang="en-US" sz="2000" dirty="0"/>
              <a:t>来</a:t>
            </a:r>
            <a:r>
              <a:rPr lang="zh-CN" altLang="en-US" sz="2000" dirty="0" smtClean="0"/>
              <a:t>。</a:t>
            </a:r>
            <a:endParaRPr lang="en-US" altLang="zh-CN" sz="2400" dirty="0">
              <a:solidFill>
                <a:srgbClr val="000000"/>
              </a:solidFill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585893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34"/>
            <a:ext cx="9143999" cy="10969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4000" b="0" i="0" dirty="0">
                <a:solidFill>
                  <a:srgbClr val="00B0F0"/>
                </a:solidFill>
                <a:effectLst/>
                <a:latin typeface="luxi sans"/>
              </a:rPr>
              <a:t>2.2 </a:t>
            </a:r>
            <a:r>
              <a:rPr lang="zh-CN" altLang="en-US" sz="4000" b="0" i="0" dirty="0">
                <a:solidFill>
                  <a:srgbClr val="00B0F0"/>
                </a:solidFill>
                <a:effectLst/>
                <a:latin typeface="luxi sans"/>
              </a:rPr>
              <a:t>阐明新约的执事</a:t>
            </a:r>
            <a:r>
              <a:rPr lang="en-US" altLang="zh-CN" sz="4000" b="0" i="0" dirty="0">
                <a:solidFill>
                  <a:srgbClr val="00B0F0"/>
                </a:solidFill>
                <a:effectLst/>
                <a:latin typeface="luxi sans"/>
              </a:rPr>
              <a:t>(</a:t>
            </a:r>
            <a:r>
              <a:rPr lang="zh-CN" altLang="en-US" sz="4000" b="0" i="0" dirty="0">
                <a:solidFill>
                  <a:srgbClr val="00B0F0"/>
                </a:solidFill>
                <a:effectLst/>
                <a:latin typeface="luxi sans"/>
              </a:rPr>
              <a:t>林后</a:t>
            </a:r>
            <a:r>
              <a:rPr lang="en-US" altLang="zh-CN" sz="4000" b="0" i="0" dirty="0">
                <a:solidFill>
                  <a:srgbClr val="00B0F0"/>
                </a:solidFill>
                <a:effectLst/>
                <a:latin typeface="luxi sans"/>
              </a:rPr>
              <a:t>2:14-3:18)</a:t>
            </a:r>
            <a:r>
              <a:rPr lang="zh-CN" altLang="en-US" sz="4000" b="0" i="0" dirty="0">
                <a:solidFill>
                  <a:srgbClr val="00B0F0"/>
                </a:solidFill>
                <a:effectLst/>
                <a:latin typeface="luxi sans"/>
              </a:rPr>
              <a:t>：</a:t>
            </a:r>
            <a:endParaRPr sz="4000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15396"/>
            <a:ext cx="9143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感谢神，常率领我们在基督里夸胜，并借着我们在各处显扬那因认识基督而有的香气。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因为我们在神面前，无论在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得救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的人身上或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灭亡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的人身上，都有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基督馨香之气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在这等人，就做了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死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的香气叫他死；在那等人，就做了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活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的香气叫他活。这事谁能当得起呢？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我们不像那许多人，为利混乱神的道，乃是由于诚实，由于神，在神面前凭着</a:t>
            </a:r>
            <a:r>
              <a:rPr lang="zh-CN" altLang="en-US" sz="2400" b="1" i="0" dirty="0">
                <a:effectLst/>
                <a:latin typeface="system-ui"/>
              </a:rPr>
              <a:t>基督讲道</a:t>
            </a:r>
            <a:r>
              <a:rPr lang="zh-CN" altLang="en-US" sz="2400" b="0" i="0" dirty="0" smtClean="0">
                <a:solidFill>
                  <a:srgbClr val="000000"/>
                </a:solidFill>
                <a:effectLst/>
                <a:latin typeface="system-ui"/>
              </a:rPr>
              <a:t>。 </a:t>
            </a:r>
            <a:endParaRPr lang="en-US" altLang="zh-CN" sz="2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endParaRPr lang="en-US" altLang="zh-CN" sz="2400" dirty="0">
              <a:solidFill>
                <a:srgbClr val="000000"/>
              </a:solidFill>
              <a:latin typeface="system-ui"/>
            </a:endParaRPr>
          </a:p>
          <a:p>
            <a:r>
              <a:rPr lang="en-US" altLang="zh-CN" sz="2400" b="1" baseline="30000" dirty="0" smtClean="0">
                <a:solidFill>
                  <a:srgbClr val="000000"/>
                </a:solidFill>
                <a:latin typeface="system-ui"/>
              </a:rPr>
              <a:t>3</a:t>
            </a:r>
            <a:r>
              <a:rPr lang="zh-CN" altLang="en-US" sz="2400" b="1" baseline="30000" dirty="0" smtClean="0">
                <a:solidFill>
                  <a:srgbClr val="000000"/>
                </a:solidFill>
                <a:latin typeface="system-ui"/>
              </a:rPr>
              <a:t>：</a:t>
            </a:r>
            <a:r>
              <a:rPr lang="en-US" altLang="zh-CN" sz="2400" b="1" baseline="30000" dirty="0" smtClean="0">
                <a:solidFill>
                  <a:srgbClr val="000000"/>
                </a:solidFill>
                <a:latin typeface="system-ui"/>
              </a:rPr>
              <a:t>6</a:t>
            </a:r>
            <a:r>
              <a:rPr lang="zh-CN" altLang="en-US" sz="2400" b="0" i="0" dirty="0" smtClean="0">
                <a:solidFill>
                  <a:srgbClr val="000000"/>
                </a:solidFill>
                <a:effectLst/>
                <a:latin typeface="system-ui"/>
              </a:rPr>
              <a:t>他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叫我们能承当这新约的执事，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不是凭着字句，乃是凭着</a:t>
            </a:r>
            <a:r>
              <a:rPr lang="zh-CN" altLang="en-US" sz="2400" b="0" i="0" dirty="0">
                <a:solidFill>
                  <a:srgbClr val="00B050"/>
                </a:solidFill>
                <a:effectLst/>
                <a:latin typeface="system-ui"/>
              </a:rPr>
              <a:t>精意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；因为那字句是叫人死，精意是叫人活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那从前有荣光的，因这极大的荣光就算不得有荣光了。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若那废掉的有荣光，这长存的就更有荣光了</a:t>
            </a:r>
            <a:r>
              <a:rPr lang="zh-CN" altLang="en-US" sz="2400" b="0" i="0" dirty="0" smtClean="0">
                <a:solidFill>
                  <a:srgbClr val="000000"/>
                </a:solidFill>
                <a:effectLst/>
                <a:latin typeface="system-ui"/>
              </a:rPr>
              <a:t>。</a:t>
            </a:r>
            <a:r>
              <a:rPr lang="en-US" altLang="zh-CN" sz="1600" b="0" i="0" dirty="0" smtClean="0">
                <a:solidFill>
                  <a:srgbClr val="000000"/>
                </a:solidFill>
                <a:effectLst/>
                <a:latin typeface="system-ui"/>
              </a:rPr>
              <a:t>(</a:t>
            </a:r>
            <a:r>
              <a:rPr lang="zh-CN" altLang="en-US" sz="1600" b="0" i="1" dirty="0" smtClean="0">
                <a:solidFill>
                  <a:srgbClr val="00B0F0"/>
                </a:solidFill>
                <a:effectLst/>
                <a:latin typeface="system-ui"/>
              </a:rPr>
              <a:t>律法不能称义，信心可以，灵可以遵从律法</a:t>
            </a:r>
            <a:r>
              <a:rPr lang="zh-CN" altLang="en-US" sz="1600" b="0" i="0" dirty="0" smtClean="0">
                <a:solidFill>
                  <a:srgbClr val="000000"/>
                </a:solidFill>
                <a:effectLst/>
                <a:latin typeface="system-ui"/>
              </a:rPr>
              <a:t>）</a:t>
            </a:r>
            <a:r>
              <a:rPr lang="en-US" altLang="zh-CN" b="1" baseline="30000" dirty="0"/>
              <a:t>16 </a:t>
            </a:r>
            <a:r>
              <a:rPr lang="zh-CN" altLang="en-US" dirty="0"/>
              <a:t>但他们的心几时归向主，帕子就几时除去了。 </a:t>
            </a:r>
            <a:r>
              <a:rPr lang="en-US" altLang="zh-CN" b="1" baseline="30000" dirty="0"/>
              <a:t>17 </a:t>
            </a:r>
            <a:r>
              <a:rPr lang="zh-CN" altLang="en-US" dirty="0">
                <a:solidFill>
                  <a:srgbClr val="FF0000"/>
                </a:solidFill>
              </a:rPr>
              <a:t>主就是那灵</a:t>
            </a:r>
            <a:r>
              <a:rPr lang="zh-CN" altLang="en-US" dirty="0"/>
              <a:t>，主的</a:t>
            </a:r>
            <a:r>
              <a:rPr lang="zh-CN" altLang="en-US" dirty="0">
                <a:solidFill>
                  <a:srgbClr val="FF0000"/>
                </a:solidFill>
              </a:rPr>
              <a:t>灵</a:t>
            </a:r>
            <a:r>
              <a:rPr lang="zh-CN" altLang="en-US" dirty="0"/>
              <a:t>在哪里，哪里就得以</a:t>
            </a:r>
            <a:r>
              <a:rPr lang="zh-CN" altLang="en-US" dirty="0">
                <a:solidFill>
                  <a:srgbClr val="FF0000"/>
                </a:solidFill>
              </a:rPr>
              <a:t>自由</a:t>
            </a:r>
            <a:r>
              <a:rPr lang="zh-CN" altLang="en-US" dirty="0" smtClean="0"/>
              <a:t>。（</a:t>
            </a:r>
            <a:r>
              <a:rPr lang="zh-CN" altLang="en-US" i="1" dirty="0" smtClean="0">
                <a:solidFill>
                  <a:srgbClr val="00B0F0"/>
                </a:solidFill>
              </a:rPr>
              <a:t>不是必死的教条，而是有生命的灵</a:t>
            </a:r>
            <a:r>
              <a:rPr lang="zh-CN" altLang="en-US" dirty="0" smtClean="0"/>
              <a:t>）</a:t>
            </a:r>
            <a:endParaRPr lang="en-US" altLang="zh-CN" sz="2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endParaRPr lang="en-US" altLang="zh-CN" sz="2400" dirty="0">
              <a:solidFill>
                <a:srgbClr val="000000"/>
              </a:solidFill>
              <a:latin typeface="system-ui"/>
            </a:endParaRPr>
          </a:p>
          <a:p>
            <a:pPr algn="l"/>
            <a:r>
              <a:rPr lang="zh-CN" altLang="en-US" b="0" i="0" dirty="0">
                <a:solidFill>
                  <a:srgbClr val="00B050"/>
                </a:solidFill>
                <a:effectLst/>
                <a:latin typeface="luxi sans"/>
              </a:rPr>
              <a:t>在参与教会事奉时，你能够感受到这是一个荣耀的事奉、属灵的事奉吗？为什么？</a:t>
            </a:r>
            <a:r>
              <a:rPr lang="zh-CN" altLang="en-US" sz="3600" dirty="0">
                <a:solidFill>
                  <a:srgbClr val="FF0000"/>
                </a:solidFill>
              </a:rPr>
              <a:t>  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76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B2119-BA2C-3A36-53B3-625583CCB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DCD655-F206-01D0-AB4A-4C218D9D3FFF}"/>
              </a:ext>
            </a:extLst>
          </p:cNvPr>
          <p:cNvSpPr txBox="1"/>
          <p:nvPr/>
        </p:nvSpPr>
        <p:spPr>
          <a:xfrm>
            <a:off x="890954" y="1090929"/>
            <a:ext cx="403811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altLang="zh-CN" sz="3000" b="1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CN" altLang="en-US" sz="3000" b="1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）不明白使徒的身份</a:t>
            </a:r>
            <a:endParaRPr lang="en-US" sz="3000" b="1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A87256-EAE2-F40D-08B1-66B1D38A41EA}"/>
              </a:ext>
            </a:extLst>
          </p:cNvPr>
          <p:cNvSpPr txBox="1"/>
          <p:nvPr/>
        </p:nvSpPr>
        <p:spPr>
          <a:xfrm>
            <a:off x="532503" y="1973814"/>
            <a:ext cx="8027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7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4:1 </a:t>
            </a:r>
            <a:r>
              <a:rPr lang="zh-CN" altLang="en-US" sz="27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人应当以我们为基督的</a:t>
            </a:r>
            <a:r>
              <a:rPr lang="zh-CN" altLang="en-US" sz="27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执事</a:t>
            </a:r>
            <a:r>
              <a:rPr lang="zh-CN" altLang="en-US" sz="27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，为神奥秘事的</a:t>
            </a:r>
            <a:r>
              <a:rPr lang="zh-CN" altLang="en-US" sz="27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管家</a:t>
            </a:r>
            <a:r>
              <a:rPr lang="zh-CN" altLang="en-US" sz="27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 </a:t>
            </a:r>
            <a:r>
              <a:rPr lang="en-US" altLang="zh-CN" sz="27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 </a:t>
            </a:r>
            <a:r>
              <a:rPr lang="zh-CN" altLang="en-US" sz="27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所求于管家的，是要他有</a:t>
            </a:r>
            <a:r>
              <a:rPr lang="zh-CN" altLang="en-US" sz="27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忠心</a:t>
            </a:r>
            <a:r>
              <a:rPr lang="zh-CN" altLang="en-US" sz="27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2AA83D-0974-2CB0-C39A-23D0A08CF6CE}"/>
              </a:ext>
            </a:extLst>
          </p:cNvPr>
          <p:cNvSpPr/>
          <p:nvPr/>
        </p:nvSpPr>
        <p:spPr>
          <a:xfrm>
            <a:off x="532503" y="3046140"/>
            <a:ext cx="8190257" cy="1303020"/>
          </a:xfrm>
          <a:prstGeom prst="rect">
            <a:avLst/>
          </a:prstGeom>
          <a:solidFill>
            <a:srgbClr val="EAF4E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defTabSz="342780">
              <a:defRPr/>
            </a:pPr>
            <a:r>
              <a:rPr lang="en-US" altLang="zh-CN" sz="27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  <a:r>
              <a:rPr lang="en-US" altLang="zh-CN" sz="27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7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10 </a:t>
            </a:r>
            <a:r>
              <a:rPr lang="zh-CN" altLang="en-US" sz="27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我们为基督的缘故算是</a:t>
            </a:r>
            <a:r>
              <a:rPr lang="zh-CN" altLang="en-US" sz="2700" b="1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愚拙</a:t>
            </a:r>
            <a:r>
              <a:rPr lang="zh-CN" altLang="en-US" sz="27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的，你们在基督里倒是</a:t>
            </a:r>
            <a:r>
              <a:rPr lang="zh-CN" altLang="en-US" sz="2700" b="1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聪明</a:t>
            </a:r>
            <a:r>
              <a:rPr lang="zh-CN" altLang="en-US" sz="27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的；我们</a:t>
            </a:r>
            <a:r>
              <a:rPr lang="zh-CN" altLang="en-US" sz="27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软弱</a:t>
            </a:r>
            <a:r>
              <a:rPr lang="zh-CN" altLang="en-US" sz="27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，你们倒</a:t>
            </a:r>
            <a:r>
              <a:rPr lang="zh-CN" altLang="en-US" sz="27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强壮</a:t>
            </a:r>
            <a:r>
              <a:rPr lang="zh-CN" altLang="en-US" sz="27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；你们有</a:t>
            </a:r>
            <a:r>
              <a:rPr lang="zh-CN" altLang="en-US" sz="2700" b="1" dirty="0">
                <a:ln>
                  <a:solidFill>
                    <a:srgbClr val="7030A0"/>
                  </a:solidFill>
                </a:ln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荣耀</a:t>
            </a:r>
            <a:r>
              <a:rPr lang="zh-CN" altLang="en-US" sz="27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，我们倒被</a:t>
            </a:r>
            <a:r>
              <a:rPr lang="zh-CN" altLang="en-US" sz="2700" b="1" dirty="0">
                <a:ln>
                  <a:solidFill>
                    <a:srgbClr val="7030A0"/>
                  </a:solidFill>
                </a:ln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藐视</a:t>
            </a:r>
            <a:r>
              <a:rPr lang="zh-CN" altLang="en-US" sz="27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zh-CN" altLang="en-US" sz="27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  <a:sym typeface="Helvetica Neue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2D23D7-90EC-B3B6-DD14-7C2BB417CCEF}"/>
              </a:ext>
            </a:extLst>
          </p:cNvPr>
          <p:cNvGrpSpPr/>
          <p:nvPr/>
        </p:nvGrpSpPr>
        <p:grpSpPr>
          <a:xfrm>
            <a:off x="3958534" y="4340663"/>
            <a:ext cx="2443772" cy="1338828"/>
            <a:chOff x="3525444" y="4851376"/>
            <a:chExt cx="3258363" cy="1785104"/>
          </a:xfrm>
          <a:solidFill>
            <a:srgbClr val="EAF4E4"/>
          </a:solidFill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7B346E7-90ED-383B-0B6C-D9EC502BA985}"/>
                </a:ext>
              </a:extLst>
            </p:cNvPr>
            <p:cNvSpPr txBox="1"/>
            <p:nvPr/>
          </p:nvSpPr>
          <p:spPr>
            <a:xfrm>
              <a:off x="4055872" y="4851376"/>
              <a:ext cx="2727935" cy="178510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700" b="1" dirty="0">
                  <a:ln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rgbClr val="0070C0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Times New Roman" panose="02020603050405020304" pitchFamily="18" charset="0"/>
                </a:rPr>
                <a:t>智慧与</a:t>
              </a:r>
              <a:r>
                <a:rPr lang="zh-CN" altLang="en-US" sz="2700" b="1" dirty="0">
                  <a:ln>
                    <a:solidFill>
                      <a:srgbClr val="007A37"/>
                    </a:solidFill>
                  </a:ln>
                  <a:solidFill>
                    <a:srgbClr val="0070C0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Times New Roman" panose="02020603050405020304" pitchFamily="18" charset="0"/>
                </a:rPr>
                <a:t>愚拙</a:t>
              </a:r>
              <a:endParaRPr lang="en-US" altLang="zh-CN" sz="2700" b="1" dirty="0">
                <a:ln>
                  <a:solidFill>
                    <a:srgbClr val="007A37"/>
                  </a:solidFill>
                </a:ln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lvl="0">
                <a:defRPr/>
              </a:pPr>
              <a:r>
                <a:rPr lang="zh-CN" altLang="en-US" sz="2700" b="1" dirty="0">
                  <a:ln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rgbClr val="0070C0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Times New Roman" panose="02020603050405020304" pitchFamily="18" charset="0"/>
                </a:rPr>
                <a:t>强壮与</a:t>
              </a:r>
              <a:r>
                <a:rPr lang="zh-CN" altLang="en-US" sz="2700" b="1" dirty="0">
                  <a:ln>
                    <a:solidFill>
                      <a:srgbClr val="007A37"/>
                    </a:solidFill>
                  </a:ln>
                  <a:solidFill>
                    <a:srgbClr val="0070C0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Times New Roman" panose="02020603050405020304" pitchFamily="18" charset="0"/>
                </a:rPr>
                <a:t>软弱</a:t>
              </a:r>
              <a:endParaRPr lang="en-US" altLang="zh-CN" sz="2700" b="1" dirty="0">
                <a:ln>
                  <a:solidFill>
                    <a:srgbClr val="007A37"/>
                  </a:solidFill>
                </a:ln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lvl="0">
                <a:defRPr/>
              </a:pPr>
              <a:r>
                <a:rPr lang="zh-CN" altLang="en-US" sz="2700" b="1" dirty="0">
                  <a:ln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rgbClr val="0070C0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Times New Roman" panose="02020603050405020304" pitchFamily="18" charset="0"/>
                </a:rPr>
                <a:t>荣誉与</a:t>
              </a:r>
              <a:r>
                <a:rPr lang="zh-CN" altLang="en-US" sz="2700" b="1" dirty="0">
                  <a:ln>
                    <a:solidFill>
                      <a:srgbClr val="007A37"/>
                    </a:solidFill>
                  </a:ln>
                  <a:solidFill>
                    <a:srgbClr val="0070C0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Times New Roman" panose="02020603050405020304" pitchFamily="18" charset="0"/>
                </a:rPr>
                <a:t>耻辱</a:t>
              </a:r>
              <a:endParaRPr lang="en-US" altLang="zh-CN" sz="2700" b="1" dirty="0">
                <a:ln>
                  <a:solidFill>
                    <a:srgbClr val="007A37"/>
                  </a:solidFill>
                </a:ln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41;p22">
              <a:extLst>
                <a:ext uri="{FF2B5EF4-FFF2-40B4-BE49-F238E27FC236}">
                  <a16:creationId xmlns:a16="http://schemas.microsoft.com/office/drawing/2014/main" id="{2F4F742B-BF12-CAF7-C325-0063899EB529}"/>
                </a:ext>
              </a:extLst>
            </p:cNvPr>
            <p:cNvSpPr/>
            <p:nvPr/>
          </p:nvSpPr>
          <p:spPr>
            <a:xfrm>
              <a:off x="3525444" y="5088459"/>
              <a:ext cx="457200" cy="128016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38100" cap="flat" cmpd="sng">
              <a:solidFill>
                <a:srgbClr val="00743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  <a:defRPr/>
              </a:pPr>
              <a:endParaRPr sz="1050" b="1" ker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C1C0F4D-BEBA-006D-ABA7-478CFD5EC240}"/>
              </a:ext>
            </a:extLst>
          </p:cNvPr>
          <p:cNvSpPr/>
          <p:nvPr/>
        </p:nvSpPr>
        <p:spPr>
          <a:xfrm>
            <a:off x="1665944" y="4724213"/>
            <a:ext cx="2194560" cy="548640"/>
          </a:xfrm>
          <a:prstGeom prst="rect">
            <a:avLst/>
          </a:prstGeom>
          <a:solidFill>
            <a:srgbClr val="EAF4E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780">
              <a:defRPr/>
            </a:pPr>
            <a:r>
              <a:rPr lang="zh-CN" altLang="en-US" sz="3000" b="1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  <a:sym typeface="Helvetica Neue"/>
              </a:rPr>
              <a:t>哥林多信徒</a:t>
            </a:r>
            <a:endParaRPr lang="en-US" sz="3000" b="1" dirty="0">
              <a:ln>
                <a:solidFill>
                  <a:srgbClr val="00B0F0"/>
                </a:solidFill>
              </a:ln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8015" y="234462"/>
            <a:ext cx="209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上一课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879123" y="720969"/>
            <a:ext cx="720969" cy="67993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3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79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zh-CN" sz="3200" b="0" i="0" dirty="0" smtClean="0">
                <a:solidFill>
                  <a:srgbClr val="00B050"/>
                </a:solidFill>
                <a:effectLst/>
                <a:latin typeface="luxi sans"/>
              </a:rPr>
              <a:t>2.3 </a:t>
            </a:r>
            <a:r>
              <a:rPr lang="zh-CN" altLang="en-US" sz="3200" b="0" i="0" dirty="0" smtClean="0">
                <a:solidFill>
                  <a:srgbClr val="00B050"/>
                </a:solidFill>
                <a:effectLst/>
                <a:latin typeface="luxi sans"/>
              </a:rPr>
              <a:t>传</a:t>
            </a:r>
            <a:r>
              <a:rPr lang="zh-CN" altLang="en-US" sz="3200" b="0" i="0" dirty="0">
                <a:solidFill>
                  <a:srgbClr val="00B050"/>
                </a:solidFill>
                <a:effectLst/>
                <a:latin typeface="luxi sans"/>
              </a:rPr>
              <a:t>基督耶稣为主，不是传自己</a:t>
            </a:r>
            <a:r>
              <a:rPr lang="en-US" altLang="zh-CN" sz="3200" b="0" i="0" dirty="0">
                <a:solidFill>
                  <a:srgbClr val="00B050"/>
                </a:solidFill>
                <a:effectLst/>
                <a:latin typeface="luxi sans"/>
              </a:rPr>
              <a:t>(</a:t>
            </a:r>
            <a:r>
              <a:rPr lang="zh-CN" altLang="en-US" sz="3200" b="0" i="0" dirty="0">
                <a:solidFill>
                  <a:srgbClr val="00B050"/>
                </a:solidFill>
                <a:effectLst/>
                <a:latin typeface="luxi sans"/>
              </a:rPr>
              <a:t>林后</a:t>
            </a:r>
            <a:r>
              <a:rPr lang="en-US" altLang="zh-CN" sz="3200" b="0" i="0" dirty="0">
                <a:solidFill>
                  <a:srgbClr val="00B050"/>
                </a:solidFill>
                <a:effectLst/>
                <a:latin typeface="luxi sans"/>
              </a:rPr>
              <a:t>4:1-5:10)</a:t>
            </a:r>
            <a:endParaRPr sz="32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59552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0" i="0" dirty="0">
                <a:solidFill>
                  <a:srgbClr val="000000"/>
                </a:solidFill>
                <a:effectLst/>
                <a:latin typeface="luxi sans"/>
              </a:rPr>
              <a:t>林后</a:t>
            </a:r>
            <a:r>
              <a:rPr lang="en-US" altLang="zh-CN" sz="2400" dirty="0">
                <a:solidFill>
                  <a:srgbClr val="000000"/>
                </a:solidFill>
                <a:latin typeface="luxi sans"/>
              </a:rPr>
              <a:t>4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luxi sans"/>
              </a:rPr>
              <a:t>: 5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我们原不是传自己，乃是传基督耶稣为主，并且自己因耶稣做你们的仆人。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那吩咐光从黑暗里照出来的神，已经照在我们心里，叫我们得知神荣耀的光显在耶稣基督的面上。</a:t>
            </a:r>
            <a:r>
              <a:rPr lang="zh-CN" alt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我们有这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宝贝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放</a:t>
            </a:r>
            <a:r>
              <a:rPr lang="zh-CN" altLang="en-US" sz="2400" b="0" i="0" dirty="0">
                <a:solidFill>
                  <a:srgbClr val="00B0F0"/>
                </a:solidFill>
                <a:effectLst/>
                <a:latin typeface="system-ui"/>
              </a:rPr>
              <a:t>在瓦器里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，要显明这莫大的能力是出于神，不是出于我们。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CN" altLang="en-US" sz="2400" b="0" i="0" dirty="0">
                <a:solidFill>
                  <a:srgbClr val="00B050"/>
                </a:solidFill>
                <a:effectLst/>
                <a:latin typeface="system-ui"/>
              </a:rPr>
              <a:t>我们四面受敌，却不被困住；心里作难，却不致失望； </a:t>
            </a:r>
            <a:r>
              <a:rPr lang="en-US" altLang="zh-CN" sz="2400" b="1" i="0" baseline="30000" dirty="0">
                <a:solidFill>
                  <a:srgbClr val="00B050"/>
                </a:solidFill>
                <a:effectLst/>
                <a:latin typeface="system-ui"/>
              </a:rPr>
              <a:t>9 </a:t>
            </a:r>
            <a:r>
              <a:rPr lang="zh-CN" altLang="en-US" sz="2400" b="0" i="0" dirty="0">
                <a:solidFill>
                  <a:srgbClr val="00B050"/>
                </a:solidFill>
                <a:effectLst/>
                <a:latin typeface="system-ui"/>
              </a:rPr>
              <a:t>遭逼迫，却不被丢弃；打倒了，却不致死亡； </a:t>
            </a:r>
            <a:r>
              <a:rPr lang="en-US" altLang="zh-CN" sz="2400" b="1" i="0" baseline="30000" dirty="0">
                <a:solidFill>
                  <a:srgbClr val="00B050"/>
                </a:solidFill>
                <a:effectLst/>
                <a:latin typeface="system-ui"/>
              </a:rPr>
              <a:t>10 </a:t>
            </a:r>
            <a:r>
              <a:rPr lang="zh-CN" altLang="en-US" sz="2400" b="0" i="0" dirty="0">
                <a:solidFill>
                  <a:srgbClr val="00B050"/>
                </a:solidFill>
                <a:effectLst/>
                <a:latin typeface="system-ui"/>
              </a:rPr>
              <a:t>身上常带着耶稣的死，使耶稣的生也显明在我们身上。</a:t>
            </a:r>
            <a:r>
              <a:rPr lang="zh-CN" alt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这样看来，死是在我们身上发动，生却在你们身上发动</a:t>
            </a:r>
            <a:r>
              <a:rPr lang="zh-CN" altLang="en-US" sz="2400" b="0" i="0" dirty="0" smtClean="0">
                <a:solidFill>
                  <a:srgbClr val="000000"/>
                </a:solidFill>
                <a:effectLst/>
                <a:latin typeface="system-ui"/>
              </a:rPr>
              <a:t>。</a:t>
            </a:r>
            <a:r>
              <a:rPr lang="en-US" altLang="zh-CN" sz="2400" b="1" i="0" baseline="30000" dirty="0" smtClean="0">
                <a:solidFill>
                  <a:srgbClr val="000000"/>
                </a:solidFill>
                <a:effectLst/>
                <a:latin typeface="system-ui"/>
              </a:rPr>
              <a:t>16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所以我们不丧胆，外体虽然毁坏，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内心却一天新似一天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我们这</a:t>
            </a:r>
            <a:r>
              <a:rPr lang="zh-CN" altLang="en-US" sz="2400" b="0" i="0" dirty="0">
                <a:solidFill>
                  <a:srgbClr val="00B0F0"/>
                </a:solidFill>
                <a:effectLst/>
                <a:latin typeface="system-ui"/>
              </a:rPr>
              <a:t>至暂至轻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的苦楚，要为我们成就</a:t>
            </a:r>
            <a:r>
              <a:rPr lang="zh-CN" altLang="en-US" sz="2400" b="0" i="0" dirty="0">
                <a:solidFill>
                  <a:srgbClr val="00B0F0"/>
                </a:solidFill>
                <a:effectLst/>
                <a:latin typeface="system-ui"/>
              </a:rPr>
              <a:t>极重无比、永远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的荣耀。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原来我们不是顾念所见的，乃是顾念所不见的，因为所见的是暂时的，所不见的是永远的</a:t>
            </a:r>
            <a:r>
              <a:rPr lang="zh-CN" altLang="en-US" sz="2400" b="0" i="0" dirty="0" smtClean="0">
                <a:solidFill>
                  <a:srgbClr val="000000"/>
                </a:solidFill>
                <a:effectLst/>
                <a:latin typeface="system-ui"/>
              </a:rPr>
              <a:t>。</a:t>
            </a:r>
            <a:endParaRPr lang="en-US" altLang="zh-CN" sz="2400" b="0" i="0" dirty="0" smtClean="0">
              <a:solidFill>
                <a:srgbClr val="000000"/>
              </a:solidFill>
              <a:effectLst/>
              <a:latin typeface="system-u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luxi sans"/>
              </a:rPr>
              <a:t>林后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luxi sans"/>
              </a:rPr>
              <a:t>5:6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所以，我们时常坦然无惧，并且晓得我们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住在身内，便与主相离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；</a:t>
            </a:r>
            <a:r>
              <a:rPr lang="zh-CN" alt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因我们行事为人是凭着信心，不是凭着眼见。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我们坦然无惧，是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更愿意离开身体与主同住</a:t>
            </a:r>
            <a:r>
              <a:rPr lang="zh-CN" altLang="en-US" sz="2400" b="0" i="0" dirty="0" smtClean="0">
                <a:solidFill>
                  <a:srgbClr val="000000"/>
                </a:solidFill>
                <a:effectLst/>
                <a:latin typeface="system-ui"/>
              </a:rPr>
              <a:t>。</a:t>
            </a:r>
            <a:r>
              <a:rPr lang="en-US" altLang="zh-CN" sz="2400" b="0" i="0" dirty="0" smtClean="0">
                <a:solidFill>
                  <a:srgbClr val="000000"/>
                </a:solidFill>
                <a:effectLst/>
                <a:latin typeface="system-ui"/>
              </a:rPr>
              <a:t>(</a:t>
            </a:r>
            <a:r>
              <a:rPr lang="zh-CN" altLang="en-US" b="0" i="1" dirty="0" smtClean="0">
                <a:solidFill>
                  <a:srgbClr val="00B0F0"/>
                </a:solidFill>
                <a:effectLst/>
                <a:latin typeface="system-ui"/>
              </a:rPr>
              <a:t>为主付代</a:t>
            </a:r>
            <a:r>
              <a:rPr lang="zh-CN" altLang="en-US" b="0" i="1" dirty="0" smtClean="0">
                <a:solidFill>
                  <a:srgbClr val="00B0F0"/>
                </a:solidFill>
                <a:effectLst/>
                <a:latin typeface="system-ui"/>
              </a:rPr>
              <a:t>价</a:t>
            </a:r>
            <a:r>
              <a:rPr lang="en-US" altLang="zh-CN" b="0" i="1" dirty="0" smtClean="0">
                <a:solidFill>
                  <a:srgbClr val="00B0F0"/>
                </a:solidFill>
                <a:effectLst/>
                <a:latin typeface="system-ui"/>
              </a:rPr>
              <a:t>:</a:t>
            </a:r>
            <a:r>
              <a:rPr lang="zh-CN" altLang="en-US" b="0" i="1" dirty="0" smtClean="0">
                <a:solidFill>
                  <a:srgbClr val="00B0F0"/>
                </a:solidFill>
                <a:effectLst/>
                <a:latin typeface="system-ui"/>
              </a:rPr>
              <a:t>殉道</a:t>
            </a:r>
            <a:r>
              <a:rPr lang="zh-CN" altLang="en-US" sz="2400" b="0" i="0" dirty="0" smtClean="0">
                <a:solidFill>
                  <a:srgbClr val="000000"/>
                </a:solidFill>
                <a:effectLst/>
                <a:latin typeface="system-ui"/>
              </a:rPr>
              <a:t>）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38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42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3200" b="0" i="0" dirty="0" smtClean="0">
                <a:solidFill>
                  <a:srgbClr val="00B050"/>
                </a:solidFill>
                <a:effectLst/>
                <a:latin typeface="luxi sans"/>
              </a:rPr>
              <a:t>2.4 </a:t>
            </a:r>
            <a:r>
              <a:rPr lang="zh-CN" altLang="en-US" sz="3200" b="0" i="0" dirty="0" smtClean="0">
                <a:solidFill>
                  <a:srgbClr val="00B050"/>
                </a:solidFill>
                <a:effectLst/>
                <a:latin typeface="luxi sans"/>
              </a:rPr>
              <a:t>作</a:t>
            </a:r>
            <a:r>
              <a:rPr lang="zh-CN" altLang="en-US" sz="3200" b="0" i="0" dirty="0">
                <a:solidFill>
                  <a:srgbClr val="00B050"/>
                </a:solidFill>
                <a:effectLst/>
                <a:latin typeface="luxi sans"/>
              </a:rPr>
              <a:t>基督使者，劝人与上帝和好</a:t>
            </a:r>
            <a:r>
              <a:rPr lang="en-US" altLang="zh-CN" sz="3200" b="0" i="0" dirty="0">
                <a:solidFill>
                  <a:srgbClr val="00B050"/>
                </a:solidFill>
                <a:effectLst/>
                <a:latin typeface="luxi sans"/>
              </a:rPr>
              <a:t>(</a:t>
            </a:r>
            <a:r>
              <a:rPr lang="zh-CN" altLang="en-US" sz="3200" b="0" i="0" dirty="0">
                <a:solidFill>
                  <a:srgbClr val="00B050"/>
                </a:solidFill>
                <a:effectLst/>
                <a:latin typeface="luxi sans"/>
              </a:rPr>
              <a:t>林后</a:t>
            </a:r>
            <a:r>
              <a:rPr lang="en-US" altLang="zh-CN" sz="3200" b="0" i="0" dirty="0">
                <a:solidFill>
                  <a:srgbClr val="00B050"/>
                </a:solidFill>
                <a:effectLst/>
                <a:latin typeface="luxi sans"/>
              </a:rPr>
              <a:t>5:11-6:13)</a:t>
            </a:r>
            <a:endParaRPr sz="32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71442"/>
            <a:ext cx="9144000" cy="5681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0" i="0" dirty="0">
                <a:solidFill>
                  <a:srgbClr val="000000"/>
                </a:solidFill>
                <a:effectLst/>
                <a:latin typeface="system-ui"/>
              </a:rPr>
              <a:t>哥林多后书 </a:t>
            </a:r>
            <a:r>
              <a:rPr lang="en-US" altLang="ja-JP" sz="2400" b="0" i="0" dirty="0">
                <a:solidFill>
                  <a:srgbClr val="000000"/>
                </a:solidFill>
                <a:effectLst/>
                <a:latin typeface="system-ui"/>
              </a:rPr>
              <a:t>5 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原来基督的爱激励我们，因我们想：一人既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替众人死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，众人就都死了；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并且他替众人死，是叫那些活着的人不再为自己活，乃为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替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他们死而复活的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主活</a:t>
            </a:r>
            <a:r>
              <a:rPr lang="zh-CN" altLang="en-US" sz="2400" b="0" i="0" dirty="0" smtClean="0">
                <a:solidFill>
                  <a:srgbClr val="000000"/>
                </a:solidFill>
                <a:effectLst/>
                <a:latin typeface="system-ui"/>
              </a:rPr>
              <a:t>。</a:t>
            </a:r>
            <a:r>
              <a:rPr lang="zh-CN" altLang="en-US" sz="2400" i="1" dirty="0">
                <a:solidFill>
                  <a:srgbClr val="00B0F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（从死而活的力量）</a:t>
            </a:r>
            <a:endParaRPr lang="en-US" altLang="zh-CN" sz="2400" i="1" dirty="0">
              <a:solidFill>
                <a:srgbClr val="00B0F0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3600" dirty="0" smtClean="0">
              <a:solidFill>
                <a:srgbClr val="000000"/>
              </a:solidFill>
              <a:latin typeface="system-ui"/>
            </a:endParaRPr>
          </a:p>
          <a:p>
            <a:r>
              <a:rPr lang="zh-CN" altLang="en-US" dirty="0"/>
              <a:t>以赛亚书 </a:t>
            </a:r>
            <a:r>
              <a:rPr lang="en-US" altLang="zh-CN" dirty="0" smtClean="0"/>
              <a:t>52 </a:t>
            </a:r>
            <a:r>
              <a:rPr lang="en-US" altLang="zh-CN" b="1" baseline="30000" dirty="0" smtClean="0"/>
              <a:t>7</a:t>
            </a:r>
            <a:r>
              <a:rPr lang="en-US" altLang="zh-CN" b="1" baseline="30000" dirty="0"/>
              <a:t> </a:t>
            </a:r>
            <a:r>
              <a:rPr lang="zh-CN" altLang="en-US" dirty="0"/>
              <a:t>那报佳音传平安、报好信传救恩的，对</a:t>
            </a:r>
            <a:r>
              <a:rPr lang="zh-CN" altLang="en-US" u="sng" dirty="0"/>
              <a:t>锡安</a:t>
            </a:r>
            <a:r>
              <a:rPr lang="zh-CN" altLang="en-US" dirty="0"/>
              <a:t>说：“你的神做王了！”这人的脚登山何等佳美</a:t>
            </a:r>
            <a:r>
              <a:rPr lang="zh-CN" altLang="en-US" dirty="0" smtClean="0"/>
              <a:t>！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耶</a:t>
            </a:r>
            <a:r>
              <a:rPr lang="zh-CN" altLang="en-US" dirty="0"/>
              <a:t>利米书 </a:t>
            </a:r>
            <a:r>
              <a:rPr lang="en-US" altLang="zh-CN" dirty="0" smtClean="0"/>
              <a:t>31 </a:t>
            </a:r>
            <a:r>
              <a:rPr lang="en-US" altLang="zh-CN" b="1" baseline="30000" dirty="0" smtClean="0"/>
              <a:t>33</a:t>
            </a:r>
            <a:r>
              <a:rPr lang="en-US" altLang="zh-CN" b="1" baseline="30000" dirty="0"/>
              <a:t> </a:t>
            </a:r>
            <a:r>
              <a:rPr lang="zh-CN" altLang="en-US" dirty="0"/>
              <a:t>耶和华说：“那些日子以后，我与</a:t>
            </a:r>
            <a:r>
              <a:rPr lang="zh-CN" altLang="en-US" u="sng" dirty="0"/>
              <a:t>以色列</a:t>
            </a:r>
            <a:r>
              <a:rPr lang="zh-CN" altLang="en-US" dirty="0"/>
              <a:t>家所立的约乃是这样：</a:t>
            </a:r>
            <a:r>
              <a:rPr lang="zh-CN" altLang="en-US" dirty="0">
                <a:solidFill>
                  <a:srgbClr val="00B050"/>
                </a:solidFill>
              </a:rPr>
              <a:t>我要将我的律法放在他们里面，写在他们心上；我要做他们的神，他们要做我的子民</a:t>
            </a:r>
            <a:r>
              <a:rPr lang="zh-CN" altLang="en-US" dirty="0"/>
              <a:t>。 </a:t>
            </a:r>
            <a:r>
              <a:rPr lang="en-US" altLang="zh-CN" b="1" baseline="30000" dirty="0"/>
              <a:t>34 </a:t>
            </a:r>
            <a:r>
              <a:rPr lang="zh-CN" altLang="en-US" dirty="0"/>
              <a:t>他们各人不再教导自己的邻舍和自己的弟兄说‘你该认识耶和华’，因为他们从最小的到至大的都必认识我。</a:t>
            </a:r>
            <a:r>
              <a:rPr lang="zh-CN" altLang="en-US" dirty="0">
                <a:solidFill>
                  <a:srgbClr val="00B050"/>
                </a:solidFill>
              </a:rPr>
              <a:t>我要赦免他们的罪孽，不再记念他们的罪恶。</a:t>
            </a:r>
            <a:r>
              <a:rPr lang="zh-CN" altLang="en-US" dirty="0"/>
              <a:t>”这是耶和华说的。</a:t>
            </a:r>
            <a:endParaRPr lang="en-US" altLang="zh-CN" dirty="0" smtClean="0"/>
          </a:p>
          <a:p>
            <a:endParaRPr lang="en-US" altLang="zh-CN" b="1" dirty="0"/>
          </a:p>
          <a:p>
            <a:r>
              <a:rPr lang="en-US" altLang="zh-CN" b="1" dirty="0" smtClean="0"/>
              <a:t>6</a:t>
            </a:r>
            <a:r>
              <a:rPr lang="en-US" altLang="zh-CN" b="1" dirty="0"/>
              <a:t> </a:t>
            </a:r>
            <a:r>
              <a:rPr lang="zh-CN" altLang="en-US" dirty="0">
                <a:solidFill>
                  <a:srgbClr val="FF0000"/>
                </a:solidFill>
              </a:rPr>
              <a:t>我们与神同工的，也劝你们不可</a:t>
            </a:r>
            <a:r>
              <a:rPr lang="zh-CN" altLang="en-US" dirty="0">
                <a:solidFill>
                  <a:srgbClr val="00B050"/>
                </a:solidFill>
              </a:rPr>
              <a:t>徒受</a:t>
            </a:r>
            <a:r>
              <a:rPr lang="zh-CN" altLang="en-US" dirty="0">
                <a:solidFill>
                  <a:srgbClr val="FF0000"/>
                </a:solidFill>
              </a:rPr>
              <a:t>他的恩典</a:t>
            </a:r>
            <a:r>
              <a:rPr lang="zh-CN" altLang="en-US" dirty="0" smtClean="0"/>
              <a:t>。</a:t>
            </a:r>
            <a:r>
              <a:rPr lang="en-US" altLang="zh-CN" b="1" baseline="30000" dirty="0"/>
              <a:t>3 </a:t>
            </a:r>
            <a:r>
              <a:rPr lang="zh-CN" altLang="en-US" dirty="0"/>
              <a:t>我们凡事都不叫人有妨碍，免得这职分被人毁谤； </a:t>
            </a:r>
            <a:r>
              <a:rPr lang="en-US" altLang="zh-CN" b="1" baseline="30000" dirty="0"/>
              <a:t>4 </a:t>
            </a:r>
            <a:r>
              <a:rPr lang="zh-CN" altLang="en-US" dirty="0"/>
              <a:t>反倒在各样的事上表明自己是神的用人，就如在许多的忍耐，患难，穷乏，困苦， </a:t>
            </a:r>
            <a:r>
              <a:rPr lang="en-US" altLang="zh-CN" b="1" baseline="30000" dirty="0"/>
              <a:t>5 </a:t>
            </a:r>
            <a:r>
              <a:rPr lang="zh-CN" altLang="en-US" dirty="0"/>
              <a:t>鞭打，监禁，扰乱，勤劳，警醒，不食， </a:t>
            </a:r>
            <a:r>
              <a:rPr lang="en-US" altLang="zh-CN" b="1" baseline="30000" dirty="0"/>
              <a:t>6 </a:t>
            </a:r>
            <a:r>
              <a:rPr lang="zh-CN" altLang="en-US" dirty="0"/>
              <a:t>廉洁，知识，恒忍，恩慈，圣灵的感化，无伪的爱</a:t>
            </a:r>
            <a:r>
              <a:rPr lang="zh-CN" altLang="en-US" dirty="0" smtClean="0"/>
              <a:t>心</a:t>
            </a:r>
            <a:endParaRPr lang="en-US" altLang="zh-CN" dirty="0" smtClean="0"/>
          </a:p>
          <a:p>
            <a:endParaRPr lang="en-US" altLang="zh-CN" sz="2000" dirty="0"/>
          </a:p>
          <a:p>
            <a:pPr marR="0" lvl="0"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zh-CN" altLang="en-US" sz="2400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你是不是准备在近处、远</a:t>
            </a:r>
            <a:r>
              <a:rPr lang="zh-CN" altLang="en-US" sz="2400" dirty="0" smtClean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处传</a:t>
            </a:r>
            <a:r>
              <a:rPr lang="zh-CN" altLang="en-US" sz="2400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福</a:t>
            </a:r>
            <a:r>
              <a:rPr lang="zh-CN" altLang="en-US" sz="2400" dirty="0" smtClean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音，活出福音？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69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78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2.5 </a:t>
            </a:r>
            <a:r>
              <a:rPr lang="zh-CN" altLang="en-US" dirty="0" smtClean="0">
                <a:solidFill>
                  <a:srgbClr val="00B050"/>
                </a:solidFill>
              </a:rPr>
              <a:t>我</a:t>
            </a:r>
            <a:r>
              <a:rPr lang="zh-CN" altLang="en-US" dirty="0">
                <a:solidFill>
                  <a:srgbClr val="00B050"/>
                </a:solidFill>
              </a:rPr>
              <a:t>们是永生上帝的殿</a:t>
            </a:r>
            <a:r>
              <a:rPr lang="en-US" altLang="zh-CN" dirty="0">
                <a:solidFill>
                  <a:srgbClr val="00B050"/>
                </a:solidFill>
              </a:rPr>
              <a:t>(</a:t>
            </a:r>
            <a:r>
              <a:rPr lang="zh-CN" altLang="en-US" dirty="0">
                <a:solidFill>
                  <a:srgbClr val="00B050"/>
                </a:solidFill>
              </a:rPr>
              <a:t>林后</a:t>
            </a:r>
            <a:r>
              <a:rPr lang="en-US" altLang="zh-CN" dirty="0">
                <a:solidFill>
                  <a:srgbClr val="00B050"/>
                </a:solidFill>
              </a:rPr>
              <a:t>6:14-7:1)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292" y="1218886"/>
            <a:ext cx="8441013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林后 </a:t>
            </a:r>
            <a:r>
              <a:rPr lang="en-US" altLang="zh-CN" dirty="0" smtClean="0"/>
              <a:t>6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16</a:t>
            </a:r>
            <a:r>
              <a:rPr lang="zh-CN" altLang="en-US" dirty="0" smtClean="0"/>
              <a:t>就</a:t>
            </a:r>
            <a:r>
              <a:rPr lang="zh-CN" altLang="en-US" dirty="0"/>
              <a:t>如神曾说：“我要在他们中间居住，在他们中间来往；我要做他们的神，他们要做我的子民。” </a:t>
            </a:r>
            <a:r>
              <a:rPr lang="en-US" altLang="zh-CN" b="1" baseline="30000" dirty="0"/>
              <a:t>17 </a:t>
            </a:r>
            <a:r>
              <a:rPr lang="zh-CN" altLang="en-US" dirty="0"/>
              <a:t>又说：“你们务要从他们中间出来，与他们分别，不要沾不洁净的物，我就收纳你们。” </a:t>
            </a:r>
            <a:r>
              <a:rPr lang="en-US" altLang="zh-CN" b="1" baseline="30000" dirty="0"/>
              <a:t>18 </a:t>
            </a:r>
            <a:r>
              <a:rPr lang="zh-CN" altLang="en-US" dirty="0"/>
              <a:t>“我要做你们的父，你们要做我的儿女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b="1" dirty="0"/>
              <a:t>7 </a:t>
            </a:r>
            <a:r>
              <a:rPr lang="zh-CN" altLang="en-US" dirty="0"/>
              <a:t>亲爱的弟兄啊，我们既有这等应许，就当</a:t>
            </a:r>
            <a:r>
              <a:rPr lang="zh-CN" altLang="en-US" dirty="0">
                <a:solidFill>
                  <a:srgbClr val="FF0000"/>
                </a:solidFill>
              </a:rPr>
              <a:t>洁</a:t>
            </a:r>
            <a:r>
              <a:rPr lang="zh-CN" altLang="en-US" dirty="0"/>
              <a:t>净自己，除去身体、灵魂一切的</a:t>
            </a:r>
            <a:r>
              <a:rPr lang="zh-CN" altLang="en-US" dirty="0">
                <a:solidFill>
                  <a:srgbClr val="00B050"/>
                </a:solidFill>
              </a:rPr>
              <a:t>污</a:t>
            </a:r>
            <a:r>
              <a:rPr lang="zh-CN" altLang="en-US" dirty="0"/>
              <a:t>秽，敬畏神，得以成圣。</a:t>
            </a:r>
            <a:endParaRPr lang="en-US" altLang="zh-CN" dirty="0" smtClean="0"/>
          </a:p>
          <a:p>
            <a:endParaRPr lang="en-US" sz="2000" dirty="0" smtClean="0">
              <a:solidFill>
                <a:srgbClr val="00B050"/>
              </a:solidFill>
            </a:endParaRPr>
          </a:p>
          <a:p>
            <a:r>
              <a:rPr lang="zh-CN" altLang="en-US" sz="2000" b="1" dirty="0"/>
              <a:t>约翰一书 </a:t>
            </a:r>
            <a:r>
              <a:rPr lang="en-US" altLang="zh-CN" sz="2000" b="1" dirty="0"/>
              <a:t>1:6-7</a:t>
            </a:r>
            <a:r>
              <a:rPr lang="zh-CN" altLang="en-US" sz="2000" dirty="0"/>
              <a:t>“</a:t>
            </a:r>
            <a:r>
              <a:rPr lang="zh-CN" altLang="en-US" sz="2000" dirty="0">
                <a:solidFill>
                  <a:srgbClr val="00B0F0"/>
                </a:solidFill>
              </a:rPr>
              <a:t>我们若说是与神相交，却仍在</a:t>
            </a:r>
            <a:r>
              <a:rPr lang="zh-CN" altLang="en-US" sz="2000" dirty="0">
                <a:solidFill>
                  <a:srgbClr val="00B050"/>
                </a:solidFill>
              </a:rPr>
              <a:t>黑暗</a:t>
            </a:r>
            <a:r>
              <a:rPr lang="zh-CN" altLang="en-US" sz="2000" dirty="0">
                <a:solidFill>
                  <a:srgbClr val="00B0F0"/>
                </a:solidFill>
              </a:rPr>
              <a:t>里行，就是说谎话，不行真理了</a:t>
            </a:r>
            <a:r>
              <a:rPr lang="zh-CN" altLang="en-US" sz="2000" dirty="0"/>
              <a:t>。我们若在光明中行，如同神在</a:t>
            </a:r>
            <a:r>
              <a:rPr lang="zh-CN" altLang="en-US" sz="2000" dirty="0">
                <a:solidFill>
                  <a:srgbClr val="00B050"/>
                </a:solidFill>
              </a:rPr>
              <a:t>光明</a:t>
            </a:r>
            <a:r>
              <a:rPr lang="zh-CN" altLang="en-US" sz="2000" dirty="0"/>
              <a:t>中，就彼此相交</a:t>
            </a:r>
            <a:r>
              <a:rPr lang="en-US" altLang="zh-CN" sz="2000" dirty="0" smtClean="0"/>
              <a:t>…”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zh-CN" altLang="en-US" sz="2000" b="1" dirty="0"/>
              <a:t>以弗所书 </a:t>
            </a:r>
            <a:r>
              <a:rPr lang="en-US" altLang="zh-CN" sz="2000" b="1" dirty="0"/>
              <a:t>5:8</a:t>
            </a:r>
            <a:r>
              <a:rPr lang="zh-CN" altLang="en-US" sz="2000" dirty="0"/>
              <a:t>“从前你们是</a:t>
            </a:r>
            <a:r>
              <a:rPr lang="zh-CN" altLang="en-US" sz="2000" dirty="0">
                <a:solidFill>
                  <a:srgbClr val="00B050"/>
                </a:solidFill>
              </a:rPr>
              <a:t>暗昧</a:t>
            </a:r>
            <a:r>
              <a:rPr lang="zh-CN" altLang="en-US" sz="2000" dirty="0"/>
              <a:t>的，但如今在主里面是光明的，行事为人就当像</a:t>
            </a:r>
            <a:r>
              <a:rPr lang="zh-CN" altLang="en-US" sz="2000" b="1" dirty="0">
                <a:solidFill>
                  <a:srgbClr val="FF0000"/>
                </a:solidFill>
              </a:rPr>
              <a:t>光明</a:t>
            </a:r>
            <a:r>
              <a:rPr lang="zh-CN" altLang="en-US" sz="2000" b="1" dirty="0"/>
              <a:t>之子</a:t>
            </a:r>
            <a:r>
              <a:rPr lang="zh-CN" altLang="en-US" sz="2000" dirty="0"/>
              <a:t>。</a:t>
            </a:r>
            <a:r>
              <a:rPr lang="zh-CN" altLang="en-US" sz="2000" dirty="0" smtClean="0"/>
              <a:t>”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b="1" dirty="0"/>
              <a:t>约翰福音 </a:t>
            </a:r>
            <a:r>
              <a:rPr lang="en-US" altLang="zh-CN" sz="2000" b="1" dirty="0"/>
              <a:t>1:5</a:t>
            </a:r>
            <a:r>
              <a:rPr lang="zh-CN" altLang="en-US" sz="2000" dirty="0"/>
              <a:t>“光照在黑暗里，黑暗却不接受光。</a:t>
            </a:r>
            <a:r>
              <a:rPr lang="zh-CN" altLang="en-US" sz="2000" dirty="0" smtClean="0"/>
              <a:t>”</a:t>
            </a:r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义和不义有什么相交呢？光明和黑暗有什么相通呢？</a:t>
            </a:r>
            <a:endParaRPr lang="en-US" altLang="zh-CN" sz="2000" dirty="0">
              <a:solidFill>
                <a:srgbClr val="FF0000"/>
              </a:solidFill>
            </a:endParaRPr>
          </a:p>
          <a:p>
            <a:endParaRPr lang="en-US" altLang="zh-CN" sz="2000" dirty="0" smtClean="0"/>
          </a:p>
          <a:p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59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20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rgbClr val="00B050"/>
                </a:solidFill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  <a:cs typeface="MS Mincho" panose="02020609040205080304" pitchFamily="49" charset="-128"/>
              </a:rPr>
              <a:t>思考问题</a:t>
            </a:r>
            <a:endParaRPr lang="en-US" sz="3200" b="1" dirty="0">
              <a:solidFill>
                <a:srgbClr val="00B05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-72428" y="1159719"/>
            <a:ext cx="9216428" cy="512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  <a:tabLst>
                <a:tab pos="457200" algn="l"/>
              </a:tabLst>
            </a:pPr>
            <a:endParaRPr lang="en-US" altLang="zh-CN" sz="2400" dirty="0" smtClean="0"/>
          </a:p>
          <a:p>
            <a:pPr marR="0" lvl="0"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zh-CN" altLang="en-US" sz="2400" dirty="0"/>
              <a:t>在事奉主或作见证时，如何避免举荐自己、高抬自己，而单单地</a:t>
            </a:r>
            <a:r>
              <a:rPr lang="zh-CN" altLang="en-US" sz="2400" dirty="0" smtClean="0"/>
              <a:t>传</a:t>
            </a:r>
            <a:endParaRPr lang="en-US" altLang="zh-CN" sz="2400" dirty="0" smtClean="0"/>
          </a:p>
          <a:p>
            <a:r>
              <a:rPr lang="zh-CN" altLang="en-US" sz="2400" dirty="0" smtClean="0"/>
              <a:t>耶</a:t>
            </a:r>
            <a:r>
              <a:rPr lang="zh-CN" altLang="en-US" sz="2400" dirty="0"/>
              <a:t>稣基督为主</a:t>
            </a:r>
            <a:r>
              <a:rPr lang="zh-CN" altLang="en-US" sz="2400" dirty="0" smtClean="0"/>
              <a:t>？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 smtClean="0">
                <a:solidFill>
                  <a:srgbClr val="00B050"/>
                </a:solidFill>
              </a:rPr>
              <a:t>歌</a:t>
            </a:r>
            <a:r>
              <a:rPr lang="zh-CN" altLang="en-US" sz="2400" dirty="0">
                <a:solidFill>
                  <a:srgbClr val="00B050"/>
                </a:solidFill>
              </a:rPr>
              <a:t>罗西书 </a:t>
            </a:r>
            <a:r>
              <a:rPr lang="en-US" altLang="zh-CN" sz="2400" dirty="0" smtClean="0">
                <a:solidFill>
                  <a:srgbClr val="00B050"/>
                </a:solidFill>
              </a:rPr>
              <a:t>1:21-22 </a:t>
            </a:r>
            <a:r>
              <a:rPr lang="zh-CN" altLang="en-US" sz="2400" dirty="0" smtClean="0">
                <a:solidFill>
                  <a:srgbClr val="00B050"/>
                </a:solidFill>
              </a:rPr>
              <a:t>你</a:t>
            </a:r>
            <a:r>
              <a:rPr lang="zh-CN" altLang="en-US" sz="2400" dirty="0">
                <a:solidFill>
                  <a:srgbClr val="00B050"/>
                </a:solidFill>
              </a:rPr>
              <a:t>们</a:t>
            </a:r>
            <a:r>
              <a:rPr lang="zh-CN" altLang="en-US" sz="2400" dirty="0">
                <a:solidFill>
                  <a:srgbClr val="FF0000"/>
                </a:solidFill>
              </a:rPr>
              <a:t>从前与神隔绝</a:t>
            </a:r>
            <a:r>
              <a:rPr lang="zh-CN" altLang="en-US" sz="2400" dirty="0">
                <a:solidFill>
                  <a:srgbClr val="00B050"/>
                </a:solidFill>
              </a:rPr>
              <a:t>，因着恶行，心与他为敌。但如今他借着基督的肉身受死，叫</a:t>
            </a:r>
            <a:r>
              <a:rPr lang="zh-CN" altLang="en-US" sz="2400" dirty="0">
                <a:solidFill>
                  <a:srgbClr val="FF0000"/>
                </a:solidFill>
              </a:rPr>
              <a:t>你们与自己和好</a:t>
            </a:r>
            <a:r>
              <a:rPr lang="zh-CN" altLang="en-US" sz="2400" dirty="0">
                <a:solidFill>
                  <a:srgbClr val="00B050"/>
                </a:solidFill>
              </a:rPr>
              <a:t>，都</a:t>
            </a:r>
            <a:r>
              <a:rPr lang="zh-CN" altLang="en-US" sz="2400" dirty="0">
                <a:solidFill>
                  <a:srgbClr val="0070C0"/>
                </a:solidFill>
              </a:rPr>
              <a:t>成了圣洁，没有瑕疵，无可责备</a:t>
            </a:r>
            <a:r>
              <a:rPr lang="zh-CN" altLang="en-US" sz="2400" dirty="0">
                <a:solidFill>
                  <a:srgbClr val="00B050"/>
                </a:solidFill>
              </a:rPr>
              <a:t>，把你们、引到自己面前</a:t>
            </a:r>
            <a:r>
              <a:rPr lang="zh-CN" altLang="en-US" sz="2400" dirty="0" smtClean="0">
                <a:solidFill>
                  <a:srgbClr val="00B050"/>
                </a:solidFill>
              </a:rPr>
              <a:t>。</a:t>
            </a:r>
            <a:endParaRPr lang="en-US" altLang="zh-CN" sz="2400" dirty="0" smtClean="0">
              <a:solidFill>
                <a:srgbClr val="00B050"/>
              </a:solidFill>
            </a:endParaRPr>
          </a:p>
          <a:p>
            <a:r>
              <a:rPr lang="zh-CN" altLang="en-US" sz="2400" dirty="0" smtClean="0">
                <a:solidFill>
                  <a:srgbClr val="00B050"/>
                </a:solidFill>
              </a:rPr>
              <a:t> </a:t>
            </a:r>
            <a:endParaRPr lang="zh-CN" altLang="en-US" sz="2400" dirty="0">
              <a:solidFill>
                <a:srgbClr val="00B050"/>
              </a:solidFill>
            </a:endParaRPr>
          </a:p>
          <a:p>
            <a:r>
              <a:rPr lang="zh-CN" altLang="en-US" sz="2400" dirty="0">
                <a:solidFill>
                  <a:srgbClr val="00B050"/>
                </a:solidFill>
              </a:rPr>
              <a:t>彼得前书 </a:t>
            </a:r>
            <a:r>
              <a:rPr lang="en-US" altLang="zh-CN" sz="2400" dirty="0" smtClean="0">
                <a:solidFill>
                  <a:srgbClr val="00B050"/>
                </a:solidFill>
              </a:rPr>
              <a:t>2:9 </a:t>
            </a:r>
            <a:r>
              <a:rPr lang="zh-CN" altLang="en-US" sz="2400" dirty="0" smtClean="0">
                <a:solidFill>
                  <a:srgbClr val="00B050"/>
                </a:solidFill>
              </a:rPr>
              <a:t>惟</a:t>
            </a:r>
            <a:r>
              <a:rPr lang="zh-CN" altLang="en-US" sz="2400" dirty="0">
                <a:solidFill>
                  <a:srgbClr val="00B050"/>
                </a:solidFill>
              </a:rPr>
              <a:t>有你们是被拣选的族类，是有</a:t>
            </a:r>
            <a:r>
              <a:rPr lang="zh-CN" altLang="en-US" sz="2400" dirty="0">
                <a:solidFill>
                  <a:srgbClr val="FF0000"/>
                </a:solidFill>
              </a:rPr>
              <a:t>君尊的祭司</a:t>
            </a:r>
            <a:r>
              <a:rPr lang="zh-CN" altLang="en-US" sz="2400" dirty="0">
                <a:solidFill>
                  <a:srgbClr val="00B050"/>
                </a:solidFill>
              </a:rPr>
              <a:t>，</a:t>
            </a:r>
            <a:r>
              <a:rPr lang="zh-CN" altLang="en-US" sz="2400" dirty="0">
                <a:solidFill>
                  <a:srgbClr val="FF0000"/>
                </a:solidFill>
              </a:rPr>
              <a:t>是圣洁的国度，是属 </a:t>
            </a:r>
            <a:r>
              <a:rPr lang="zh-CN" altLang="en-US" sz="2400" dirty="0" smtClean="0">
                <a:solidFill>
                  <a:srgbClr val="FF0000"/>
                </a:solidFill>
              </a:rPr>
              <a:t>神</a:t>
            </a:r>
            <a:r>
              <a:rPr lang="zh-CN" altLang="en-US" sz="2400" dirty="0">
                <a:solidFill>
                  <a:srgbClr val="FF0000"/>
                </a:solidFill>
              </a:rPr>
              <a:t>的子民</a:t>
            </a:r>
            <a:r>
              <a:rPr lang="zh-CN" altLang="en-US" sz="2400" dirty="0">
                <a:solidFill>
                  <a:srgbClr val="00B050"/>
                </a:solidFill>
              </a:rPr>
              <a:t>，要叫你们宣扬那召你们出黑暗入奇妙光明者的美德</a:t>
            </a:r>
            <a:r>
              <a:rPr lang="zh-CN" altLang="en-US" sz="2400" dirty="0" smtClean="0">
                <a:solidFill>
                  <a:srgbClr val="00B050"/>
                </a:solidFill>
              </a:rPr>
              <a:t>。</a:t>
            </a:r>
            <a:endParaRPr lang="zh-CN" altLang="en-US" sz="2400" dirty="0">
              <a:solidFill>
                <a:srgbClr val="00B050"/>
              </a:solidFill>
            </a:endParaRPr>
          </a:p>
          <a:p>
            <a:pPr marR="0" lvl="0"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  <a:tabLst>
                <a:tab pos="457200" algn="l"/>
              </a:tabLst>
            </a:pP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1220167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6720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92D050"/>
                </a:solidFill>
              </a:rPr>
              <a:t>三、</a:t>
            </a:r>
            <a:r>
              <a:rPr lang="ja-JP" altLang="en-US" b="0" i="0" dirty="0">
                <a:solidFill>
                  <a:srgbClr val="92D050"/>
                </a:solidFill>
                <a:effectLst/>
                <a:latin typeface="luxi sans"/>
              </a:rPr>
              <a:t>慈惠事工</a:t>
            </a:r>
            <a:r>
              <a:rPr lang="en-US" altLang="ja-JP" b="0" i="0" dirty="0">
                <a:solidFill>
                  <a:srgbClr val="92D050"/>
                </a:solidFill>
                <a:effectLst/>
                <a:latin typeface="luxi sans"/>
              </a:rPr>
              <a:t>(</a:t>
            </a:r>
            <a:r>
              <a:rPr lang="ja-JP" altLang="en-US" b="0" i="0" dirty="0">
                <a:solidFill>
                  <a:srgbClr val="92D050"/>
                </a:solidFill>
                <a:effectLst/>
                <a:latin typeface="luxi sans"/>
              </a:rPr>
              <a:t>林后</a:t>
            </a:r>
            <a:r>
              <a:rPr lang="en-US" altLang="ja-JP" b="0" i="0" dirty="0">
                <a:solidFill>
                  <a:srgbClr val="92D050"/>
                </a:solidFill>
                <a:effectLst/>
                <a:latin typeface="luxi sans"/>
              </a:rPr>
              <a:t>8:1-9:15)</a:t>
            </a:r>
            <a:endParaRPr lang="en-US" sz="3200" b="1" dirty="0">
              <a:solidFill>
                <a:srgbClr val="92D05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228600" y="1417638"/>
            <a:ext cx="8778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他提到两个榜样，让哥林多教会可以有所遵循：一个是马其顿众教会，他们在穷困之时还显出乐捐的厚恩，愿意在供给圣徒的事上有份；另一个是我们的主耶稣基督，他本来富足，却为我们成为贫穷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林后 </a:t>
            </a:r>
            <a:r>
              <a:rPr lang="en-US" altLang="zh-CN" dirty="0" smtClean="0"/>
              <a:t>8:1</a:t>
            </a:r>
            <a:r>
              <a:rPr lang="en-US" altLang="zh-CN" b="1" dirty="0"/>
              <a:t> </a:t>
            </a:r>
            <a:r>
              <a:rPr lang="zh-CN" altLang="en-US" dirty="0"/>
              <a:t>弟兄们，我把神赐给</a:t>
            </a:r>
            <a:r>
              <a:rPr lang="zh-CN" altLang="en-US" u="sng" dirty="0"/>
              <a:t>马其顿</a:t>
            </a:r>
            <a:r>
              <a:rPr lang="zh-CN" altLang="en-US" dirty="0"/>
              <a:t>众教会的恩告诉你们， </a:t>
            </a:r>
            <a:r>
              <a:rPr lang="en-US" altLang="zh-CN" b="1" baseline="30000" dirty="0"/>
              <a:t>2 </a:t>
            </a:r>
            <a:r>
              <a:rPr lang="zh-CN" altLang="en-US" dirty="0"/>
              <a:t>就是他们在患难中受大试炼的时候，仍有满足的快乐，</a:t>
            </a:r>
            <a:r>
              <a:rPr lang="zh-CN" altLang="en-US" dirty="0">
                <a:solidFill>
                  <a:srgbClr val="00B0F0"/>
                </a:solidFill>
              </a:rPr>
              <a:t>在极穷之间还格外显出他们乐捐的厚恩</a:t>
            </a:r>
            <a:r>
              <a:rPr lang="zh-CN" altLang="en-US" dirty="0"/>
              <a:t>。 </a:t>
            </a:r>
            <a:r>
              <a:rPr lang="en-US" altLang="zh-CN" b="1" baseline="30000" dirty="0"/>
              <a:t>3 </a:t>
            </a:r>
            <a:r>
              <a:rPr lang="zh-CN" altLang="en-US" dirty="0"/>
              <a:t>我可以证明他们是按着力量，而且也过了力量，自己甘心乐意地捐助， </a:t>
            </a:r>
            <a:r>
              <a:rPr lang="en-US" altLang="zh-CN" b="1" baseline="30000" dirty="0"/>
              <a:t>4 </a:t>
            </a:r>
            <a:r>
              <a:rPr lang="zh-CN" altLang="en-US" dirty="0"/>
              <a:t>再三地求我们，准他们在这供给圣徒的恩情上有</a:t>
            </a:r>
            <a:r>
              <a:rPr lang="zh-CN" altLang="en-US" dirty="0" smtClean="0"/>
              <a:t>份</a:t>
            </a:r>
            <a:r>
              <a:rPr lang="zh-CN" altLang="en-US" dirty="0"/>
              <a:t>。</a:t>
            </a:r>
            <a:endParaRPr lang="en-US" altLang="zh-CN" dirty="0" smtClean="0"/>
          </a:p>
          <a:p>
            <a:endParaRPr lang="en-US" sz="3600" dirty="0">
              <a:solidFill>
                <a:srgbClr val="00B050"/>
              </a:solidFill>
            </a:endParaRPr>
          </a:p>
          <a:p>
            <a:r>
              <a:rPr lang="zh-CN" altLang="en-US" dirty="0"/>
              <a:t>林后 </a:t>
            </a:r>
            <a:r>
              <a:rPr lang="en-US" altLang="zh-CN" dirty="0" smtClean="0"/>
              <a:t>8:9 </a:t>
            </a:r>
            <a:r>
              <a:rPr lang="zh-CN" altLang="en-US" dirty="0" smtClean="0"/>
              <a:t>你</a:t>
            </a:r>
            <a:r>
              <a:rPr lang="zh-CN" altLang="en-US" dirty="0"/>
              <a:t>们知道我们主耶稣基督的恩典：</a:t>
            </a:r>
            <a:r>
              <a:rPr lang="zh-CN" altLang="en-US" dirty="0">
                <a:solidFill>
                  <a:srgbClr val="FF0000"/>
                </a:solidFill>
              </a:rPr>
              <a:t>他本来富足，却为你们成了贫穷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00B0F0"/>
                </a:solidFill>
              </a:rPr>
              <a:t>叫你们因他的贫穷可以成为富足</a:t>
            </a:r>
            <a:r>
              <a:rPr lang="zh-CN" altLang="en-US" dirty="0"/>
              <a:t>。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6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08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96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49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3600" dirty="0" smtClean="0"/>
              <a:t>慈</a:t>
            </a:r>
            <a:r>
              <a:rPr lang="zh-CN" altLang="en-US" sz="3600" dirty="0"/>
              <a:t>惠事工时，保罗提到几个重要原则：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0" y="114215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按</a:t>
            </a:r>
            <a:r>
              <a:rPr lang="zh-CN" altLang="en-US" sz="2400" dirty="0"/>
              <a:t>照上帝旨意</a:t>
            </a:r>
            <a:r>
              <a:rPr lang="zh-CN" altLang="en-US" sz="2400" dirty="0">
                <a:solidFill>
                  <a:srgbClr val="FF0000"/>
                </a:solidFill>
              </a:rPr>
              <a:t>先把自己献给主</a:t>
            </a:r>
            <a:r>
              <a:rPr lang="en-US" altLang="zh-CN" sz="2400" dirty="0"/>
              <a:t>(</a:t>
            </a:r>
            <a:r>
              <a:rPr lang="zh-CN" altLang="en-US" sz="2400" dirty="0"/>
              <a:t>林后</a:t>
            </a:r>
            <a:r>
              <a:rPr lang="en-US" altLang="zh-CN" sz="2400" dirty="0"/>
              <a:t>8:5)</a:t>
            </a:r>
            <a:r>
              <a:rPr lang="zh-CN" altLang="en-US" sz="2400" dirty="0" smtClean="0"/>
              <a:t>：我</a:t>
            </a:r>
            <a:r>
              <a:rPr lang="zh-CN" altLang="en-US" sz="2400" dirty="0"/>
              <a:t>们所拥有的一切，原本都是从上帝而来；我们只是管家，应该忠心地管理他所托付的。因此，</a:t>
            </a:r>
            <a:r>
              <a:rPr lang="zh-CN" altLang="en-US" sz="2400" b="1" i="1" dirty="0">
                <a:solidFill>
                  <a:srgbClr val="7030A0"/>
                </a:solidFill>
              </a:rPr>
              <a:t>奉献绝不是施舍，也不是贿赂，而是出于感恩的回报</a:t>
            </a:r>
            <a:r>
              <a:rPr lang="zh-CN" altLang="en-US" sz="2400" dirty="0"/>
              <a:t>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/>
              <a:t>人若有</a:t>
            </a:r>
            <a:r>
              <a:rPr lang="zh-CN" altLang="en-US" sz="2400" dirty="0">
                <a:solidFill>
                  <a:srgbClr val="FF0000"/>
                </a:solidFill>
              </a:rPr>
              <a:t>愿做的心</a:t>
            </a:r>
            <a:r>
              <a:rPr lang="zh-CN" altLang="en-US" sz="2400" dirty="0"/>
              <a:t>，必蒙悦纳</a:t>
            </a:r>
            <a:r>
              <a:rPr lang="en-US" altLang="zh-CN" sz="2400" dirty="0"/>
              <a:t>(</a:t>
            </a:r>
            <a:r>
              <a:rPr lang="zh-CN" altLang="en-US" sz="2400" dirty="0"/>
              <a:t>林后</a:t>
            </a:r>
            <a:r>
              <a:rPr lang="en-US" altLang="zh-CN" sz="2400" dirty="0"/>
              <a:t>8:12)</a:t>
            </a:r>
            <a:r>
              <a:rPr lang="zh-CN" altLang="en-US" sz="2400" dirty="0" smtClean="0"/>
              <a:t>：要</a:t>
            </a:r>
            <a:r>
              <a:rPr lang="zh-CN" altLang="en-US" sz="2400" dirty="0"/>
              <a:t>有一颗</a:t>
            </a:r>
            <a:r>
              <a:rPr lang="zh-CN" altLang="en-US" sz="2400" dirty="0">
                <a:solidFill>
                  <a:srgbClr val="00B0F0"/>
                </a:solidFill>
              </a:rPr>
              <a:t>愿意的心</a:t>
            </a:r>
            <a:r>
              <a:rPr lang="zh-CN" altLang="en-US" sz="2400" dirty="0"/>
              <a:t>，当然也要</a:t>
            </a:r>
            <a:r>
              <a:rPr lang="zh-CN" altLang="en-US" sz="2400" dirty="0">
                <a:solidFill>
                  <a:srgbClr val="00B0F0"/>
                </a:solidFill>
              </a:rPr>
              <a:t>作成它</a:t>
            </a:r>
            <a:r>
              <a:rPr lang="zh-CN" altLang="en-US" sz="2400" dirty="0"/>
              <a:t>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/>
              <a:t>捐献不要</a:t>
            </a:r>
            <a:r>
              <a:rPr lang="zh-CN" altLang="en-US" sz="2400" dirty="0">
                <a:solidFill>
                  <a:srgbClr val="FF0000"/>
                </a:solidFill>
              </a:rPr>
              <a:t>出于勉强</a:t>
            </a:r>
            <a:r>
              <a:rPr lang="en-US" altLang="zh-CN" sz="2400" dirty="0">
                <a:solidFill>
                  <a:srgbClr val="FF0000"/>
                </a:solidFill>
              </a:rPr>
              <a:t>(</a:t>
            </a:r>
            <a:r>
              <a:rPr lang="zh-CN" altLang="en-US" sz="2400" dirty="0"/>
              <a:t>林后</a:t>
            </a:r>
            <a:r>
              <a:rPr lang="en-US" altLang="zh-CN" sz="2400" dirty="0"/>
              <a:t>9:7)</a:t>
            </a:r>
            <a:r>
              <a:rPr lang="zh-CN" altLang="en-US" sz="2400" dirty="0"/>
              <a:t>：</a:t>
            </a:r>
            <a:r>
              <a:rPr lang="zh-CN" altLang="en-US" sz="2400" dirty="0">
                <a:solidFill>
                  <a:srgbClr val="00B0F0"/>
                </a:solidFill>
              </a:rPr>
              <a:t>要捐多少，可以随各人内心来酌定，不要作难，不要勉强，因为捐得乐意的人是上帝所喜爱的</a:t>
            </a:r>
            <a:r>
              <a:rPr lang="zh-CN" altLang="en-US" sz="2400" dirty="0"/>
              <a:t>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FF0000"/>
                </a:solidFill>
              </a:rPr>
              <a:t>上帝能够施恩与人，使人能多行善事</a:t>
            </a:r>
            <a:r>
              <a:rPr lang="en-US" altLang="zh-CN" sz="2400" dirty="0"/>
              <a:t>(</a:t>
            </a:r>
            <a:r>
              <a:rPr lang="zh-CN" altLang="en-US" sz="2400" dirty="0"/>
              <a:t>林后</a:t>
            </a:r>
            <a:r>
              <a:rPr lang="en-US" altLang="zh-CN" sz="2400" dirty="0"/>
              <a:t>9:8)</a:t>
            </a:r>
            <a:r>
              <a:rPr lang="zh-CN" altLang="en-US" sz="2400" dirty="0"/>
              <a:t>：这真是一件奇妙的事，施舍愈多的人，上帝赏赐给他愈多，好让他再多多行善。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/>
              <a:t>行慈惠事工是一个人接受福音的</a:t>
            </a:r>
            <a:r>
              <a:rPr lang="zh-CN" altLang="en-US" sz="2400" dirty="0">
                <a:solidFill>
                  <a:srgbClr val="FF0000"/>
                </a:solidFill>
              </a:rPr>
              <a:t>凭据</a:t>
            </a:r>
            <a:r>
              <a:rPr lang="en-US" altLang="zh-CN" sz="2400" dirty="0">
                <a:solidFill>
                  <a:srgbClr val="FF0000"/>
                </a:solidFill>
              </a:rPr>
              <a:t>(</a:t>
            </a:r>
            <a:r>
              <a:rPr lang="zh-CN" altLang="en-US" sz="2400" dirty="0"/>
              <a:t>林后</a:t>
            </a:r>
            <a:r>
              <a:rPr lang="en-US" altLang="zh-CN" sz="2400" dirty="0"/>
              <a:t>9:13)</a:t>
            </a:r>
            <a:r>
              <a:rPr lang="zh-CN" altLang="en-US" sz="2400" dirty="0"/>
              <a:t>：从一个人乐意行慈惠事工，我们可以判断他是否接受耶稣基督、顺服他的福音。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FF0000"/>
                </a:solidFill>
              </a:rPr>
              <a:t>留心行光明事，免得被挑惕</a:t>
            </a:r>
            <a:r>
              <a:rPr lang="en-US" altLang="zh-CN" sz="2400" dirty="0"/>
              <a:t>(</a:t>
            </a:r>
            <a:r>
              <a:rPr lang="zh-CN" altLang="en-US" sz="2400" dirty="0"/>
              <a:t>林后</a:t>
            </a:r>
            <a:r>
              <a:rPr lang="en-US" altLang="zh-CN" sz="2400" dirty="0"/>
              <a:t>8:20-21)</a:t>
            </a:r>
            <a:r>
              <a:rPr lang="zh-CN" altLang="en-US" sz="2400" dirty="0"/>
              <a:t>：由于保罗经手的捐款很多，他就更加小心，另外选派两位弟兄一起来办理这事工。所有办理慈惠事工的人，都应该谨慎，最好有其他人监督以徵信于大众。</a:t>
            </a:r>
          </a:p>
        </p:txBody>
      </p:sp>
    </p:spTree>
    <p:extLst>
      <p:ext uri="{BB962C8B-B14F-4D97-AF65-F5344CB8AC3E}">
        <p14:creationId xmlns:p14="http://schemas.microsoft.com/office/powerpoint/2010/main" val="1081188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40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b="1" dirty="0"/>
              <a:t>少种少收多种多收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58615" y="1230696"/>
            <a:ext cx="9085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哥林多后书 </a:t>
            </a:r>
            <a:r>
              <a:rPr lang="en-US" altLang="zh-CN" dirty="0"/>
              <a:t>9 </a:t>
            </a:r>
            <a:r>
              <a:rPr lang="en-US" altLang="zh-CN" dirty="0" smtClean="0"/>
              <a:t>:6</a:t>
            </a:r>
            <a:r>
              <a:rPr lang="en-US" altLang="zh-CN" b="1" baseline="30000" dirty="0"/>
              <a:t> </a:t>
            </a:r>
            <a:r>
              <a:rPr lang="zh-CN" altLang="en-US" dirty="0"/>
              <a:t>“少种的少收，多种的多收”，这话是真的。 </a:t>
            </a:r>
            <a:r>
              <a:rPr lang="en-US" altLang="zh-CN" b="1" baseline="30000" dirty="0"/>
              <a:t>7 </a:t>
            </a:r>
            <a:r>
              <a:rPr lang="zh-CN" altLang="en-US" dirty="0"/>
              <a:t>各人要随本心所酌定的，不要作难，不要勉强，因为捐得乐意的人是神所喜爱的。 </a:t>
            </a:r>
            <a:r>
              <a:rPr lang="en-US" altLang="zh-CN" b="1" baseline="30000" dirty="0"/>
              <a:t>8 </a:t>
            </a:r>
            <a:r>
              <a:rPr lang="zh-CN" altLang="en-US" dirty="0"/>
              <a:t>神能将各样的恩惠多多地加给你们，使你们凡事常常充足，能多行各样善事， </a:t>
            </a:r>
            <a:r>
              <a:rPr lang="en-US" altLang="zh-CN" b="1" baseline="30000" dirty="0"/>
              <a:t>9 </a:t>
            </a:r>
            <a:r>
              <a:rPr lang="zh-CN" altLang="en-US" dirty="0"/>
              <a:t>如经上所记：“他施舍钱财，周济贫穷，他的仁义存到永远。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en-US" altLang="zh-CN" b="1" baseline="30000" dirty="0"/>
              <a:t>10 </a:t>
            </a:r>
            <a:r>
              <a:rPr lang="zh-CN" altLang="en-US" dirty="0"/>
              <a:t>那赐种给撒种的、赐粮给人吃的，必多多加给你们种地的种子，又增添你们仁义的果子， </a:t>
            </a:r>
            <a:r>
              <a:rPr lang="en-US" altLang="zh-CN" b="1" baseline="30000" dirty="0"/>
              <a:t>11 </a:t>
            </a:r>
            <a:r>
              <a:rPr lang="zh-CN" altLang="en-US" dirty="0"/>
              <a:t>叫你们凡事富足，可以多多施舍，就借着我们使感谢归于神。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84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42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rgbClr val="00B0F0"/>
                </a:solidFill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  <a:cs typeface="MS Mincho" panose="02020609040205080304" pitchFamily="49" charset="-128"/>
              </a:rPr>
              <a:t>思考问题</a:t>
            </a:r>
            <a:endParaRPr lang="en-US" sz="3200" b="1" dirty="0">
              <a:solidFill>
                <a:srgbClr val="00B0F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46892" y="1213338"/>
            <a:ext cx="90971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关于慈惠事工，保罗先向马其顿人夸奖哥林多教会，说他们预备好了已经有一年了，然后又怕哥林多教会没有真的预备好，会很难看，就先差人去做准备功夫</a:t>
            </a:r>
            <a:r>
              <a:rPr lang="en-US" altLang="zh-CN" sz="3200" dirty="0"/>
              <a:t>(</a:t>
            </a:r>
            <a:r>
              <a:rPr lang="zh-CN" altLang="en-US" sz="3200" dirty="0"/>
              <a:t>林后</a:t>
            </a:r>
            <a:r>
              <a:rPr lang="en-US" altLang="zh-CN" sz="3200" dirty="0"/>
              <a:t>9:1-5)</a:t>
            </a:r>
            <a:r>
              <a:rPr lang="zh-CN" altLang="en-US" sz="3200" dirty="0"/>
              <a:t>。保罗是否话说得太快了些呢？哥林多教会如果在这些人的催促之下预备好一切，</a:t>
            </a:r>
            <a:r>
              <a:rPr lang="zh-CN" altLang="en-US" sz="3200" dirty="0">
                <a:solidFill>
                  <a:srgbClr val="00B050"/>
                </a:solidFill>
              </a:rPr>
              <a:t>可以说是出于乐意，不是出于勉强吗？</a:t>
            </a:r>
            <a:r>
              <a:rPr lang="zh-CN" altLang="en-US" sz="3200" dirty="0"/>
              <a:t>保罗还说哥林多教会的热心激励了许多人，但事实上，他们只是应许要捐，还没捐出来。这不是有点奇怪吗？关于这一点，你的看法如何？</a:t>
            </a:r>
          </a:p>
        </p:txBody>
      </p:sp>
    </p:spTree>
    <p:extLst>
      <p:ext uri="{BB962C8B-B14F-4D97-AF65-F5344CB8AC3E}">
        <p14:creationId xmlns:p14="http://schemas.microsoft.com/office/powerpoint/2010/main" val="2864040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04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zh-CN" altLang="en-US" dirty="0">
                <a:solidFill>
                  <a:srgbClr val="00B0F0"/>
                </a:solidFill>
              </a:rPr>
              <a:t>四、</a:t>
            </a:r>
            <a:r>
              <a:rPr lang="zh-CN" altLang="en-US" sz="3600" b="0" i="0" dirty="0">
                <a:solidFill>
                  <a:srgbClr val="00B0F0"/>
                </a:solidFill>
                <a:effectLst/>
                <a:latin typeface="luxi sans"/>
              </a:rPr>
              <a:t>保罗的心灵剖白</a:t>
            </a:r>
            <a:r>
              <a:rPr lang="en-US" altLang="zh-CN" sz="3600" b="0" i="0" dirty="0">
                <a:solidFill>
                  <a:srgbClr val="00B0F0"/>
                </a:solidFill>
                <a:effectLst/>
                <a:latin typeface="luxi sans"/>
              </a:rPr>
              <a:t>(</a:t>
            </a:r>
            <a:r>
              <a:rPr lang="zh-CN" altLang="en-US" sz="3600" b="0" i="0" dirty="0">
                <a:solidFill>
                  <a:srgbClr val="00B0F0"/>
                </a:solidFill>
                <a:effectLst/>
                <a:latin typeface="luxi sans"/>
              </a:rPr>
              <a:t>林后</a:t>
            </a:r>
            <a:r>
              <a:rPr lang="en-US" altLang="zh-CN" sz="3600" b="0" i="0" dirty="0">
                <a:solidFill>
                  <a:srgbClr val="00B0F0"/>
                </a:solidFill>
                <a:effectLst/>
                <a:latin typeface="luxi sans"/>
              </a:rPr>
              <a:t>10-13</a:t>
            </a:r>
            <a:r>
              <a:rPr lang="zh-CN" altLang="en-US" sz="3600" b="0" i="0" dirty="0">
                <a:solidFill>
                  <a:srgbClr val="00B0F0"/>
                </a:solidFill>
                <a:effectLst/>
                <a:latin typeface="luxi sans"/>
              </a:rPr>
              <a:t>章</a:t>
            </a:r>
            <a:r>
              <a:rPr lang="en-US" altLang="zh-CN" sz="3600" b="0" i="0" dirty="0">
                <a:solidFill>
                  <a:srgbClr val="00B0F0"/>
                </a:solidFill>
                <a:effectLst/>
                <a:latin typeface="luxi sans"/>
              </a:rPr>
              <a:t>)</a:t>
            </a:r>
            <a:endParaRPr lang="en-US" sz="3600" b="1" dirty="0">
              <a:solidFill>
                <a:srgbClr val="00B0F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1" y="1148004"/>
            <a:ext cx="9143999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夸自己的软弱</a:t>
            </a:r>
            <a:r>
              <a:rPr lang="zh-CN" altLang="en-US" sz="2800" dirty="0"/>
              <a:t>（林后 </a:t>
            </a:r>
            <a:r>
              <a:rPr lang="en-US" altLang="zh-CN" sz="2800" dirty="0"/>
              <a:t>11:30</a:t>
            </a:r>
            <a:r>
              <a:rPr lang="zh-CN" altLang="en-US" sz="2800" dirty="0"/>
              <a:t>；</a:t>
            </a:r>
            <a:r>
              <a:rPr lang="en-US" altLang="zh-CN" sz="2800" dirty="0"/>
              <a:t>12:5</a:t>
            </a:r>
            <a:r>
              <a:rPr lang="zh-CN" altLang="en-US" sz="2800" dirty="0" smtClean="0"/>
              <a:t>）</a:t>
            </a:r>
            <a:endParaRPr lang="en-US" altLang="zh-CN" sz="2800" dirty="0" smtClean="0"/>
          </a:p>
          <a:p>
            <a:r>
              <a:rPr lang="zh-CN" altLang="en-US" dirty="0"/>
              <a:t>林</a:t>
            </a:r>
            <a:r>
              <a:rPr lang="zh-CN" altLang="en-US" dirty="0" smtClean="0"/>
              <a:t>后</a:t>
            </a:r>
            <a:r>
              <a:rPr lang="en-US" altLang="zh-CN" dirty="0" smtClean="0"/>
              <a:t>11:23 </a:t>
            </a:r>
            <a:r>
              <a:rPr lang="zh-CN" altLang="en-US" dirty="0" smtClean="0"/>
              <a:t>我</a:t>
            </a:r>
            <a:r>
              <a:rPr lang="zh-CN" altLang="en-US" dirty="0"/>
              <a:t>比他们多受劳苦、多下监牢，受鞭打是过重的，冒死是屡次有的。 </a:t>
            </a:r>
            <a:r>
              <a:rPr lang="en-US" altLang="zh-CN" b="1" baseline="30000" dirty="0"/>
              <a:t>24 </a:t>
            </a:r>
            <a:r>
              <a:rPr lang="zh-CN" altLang="en-US" dirty="0"/>
              <a:t>被</a:t>
            </a:r>
            <a:r>
              <a:rPr lang="zh-CN" altLang="en-US" u="sng" dirty="0"/>
              <a:t>犹太</a:t>
            </a:r>
            <a:r>
              <a:rPr lang="zh-CN" altLang="en-US" dirty="0"/>
              <a:t>人鞭打五次，每次四十减去一下； </a:t>
            </a:r>
            <a:r>
              <a:rPr lang="en-US" altLang="zh-CN" b="1" baseline="30000" dirty="0"/>
              <a:t>25 </a:t>
            </a:r>
            <a:r>
              <a:rPr lang="zh-CN" altLang="en-US" dirty="0"/>
              <a:t>被棍打了三次，被石头打了一次，遇着船坏三次，一昼一夜在深海里。 </a:t>
            </a:r>
            <a:r>
              <a:rPr lang="en-US" altLang="zh-CN" b="1" baseline="30000" dirty="0"/>
              <a:t>26 </a:t>
            </a:r>
            <a:r>
              <a:rPr lang="zh-CN" altLang="en-US" dirty="0"/>
              <a:t>又屡次行远路，遭江河的危险、盗贼的危险、同族的危险、外邦人的危险、城里的危险、旷野的危险、海中的危险、假弟兄的危险。 </a:t>
            </a:r>
            <a:r>
              <a:rPr lang="en-US" altLang="zh-CN" b="1" baseline="30000" dirty="0"/>
              <a:t>27 </a:t>
            </a:r>
            <a:r>
              <a:rPr lang="zh-CN" altLang="en-US" dirty="0"/>
              <a:t>受劳碌、受困苦，多次不得睡，又饥又渴，多次不得食，受寒冷，赤身露体。 </a:t>
            </a:r>
            <a:r>
              <a:rPr lang="en-US" altLang="zh-CN" b="1" baseline="30000" dirty="0"/>
              <a:t>28 </a:t>
            </a:r>
            <a:r>
              <a:rPr lang="zh-CN" altLang="en-US" dirty="0">
                <a:solidFill>
                  <a:srgbClr val="FF0000"/>
                </a:solidFill>
              </a:rPr>
              <a:t>除了这外面的事，还有为众教会挂心的事天天压在我身上。 </a:t>
            </a:r>
            <a:r>
              <a:rPr lang="en-US" altLang="zh-CN" b="1" baseline="30000" dirty="0">
                <a:solidFill>
                  <a:srgbClr val="FF0000"/>
                </a:solidFill>
              </a:rPr>
              <a:t>29 </a:t>
            </a:r>
            <a:r>
              <a:rPr lang="zh-CN" altLang="en-US" dirty="0">
                <a:solidFill>
                  <a:srgbClr val="FF0000"/>
                </a:solidFill>
              </a:rPr>
              <a:t>有谁软弱我不软弱呢？有谁跌倒我不焦急呢？</a:t>
            </a:r>
            <a:r>
              <a:rPr lang="zh-CN" altLang="en-US" dirty="0"/>
              <a:t> </a:t>
            </a:r>
            <a:r>
              <a:rPr lang="en-US" altLang="zh-CN" b="1" baseline="30000" dirty="0"/>
              <a:t>30 </a:t>
            </a:r>
            <a:r>
              <a:rPr lang="zh-CN" altLang="en-US" dirty="0"/>
              <a:t>我若必须自夸，就夸那关乎我软弱的事便了。 </a:t>
            </a:r>
            <a:r>
              <a:rPr lang="en-US" altLang="zh-CN" b="1" baseline="30000" dirty="0"/>
              <a:t>31 </a:t>
            </a:r>
            <a:r>
              <a:rPr lang="zh-CN" altLang="en-US" dirty="0"/>
              <a:t>那永远可称颂之主耶稣的父神知道我不说谎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sz="2800" dirty="0" smtClean="0"/>
          </a:p>
          <a:p>
            <a:r>
              <a:rPr lang="zh-CN" altLang="en-US" dirty="0"/>
              <a:t>林后</a:t>
            </a:r>
            <a:r>
              <a:rPr lang="en-US" altLang="zh-CN" dirty="0" smtClean="0"/>
              <a:t>12:4 </a:t>
            </a:r>
            <a:r>
              <a:rPr lang="zh-CN" altLang="en-US" dirty="0" smtClean="0"/>
              <a:t>他</a:t>
            </a:r>
            <a:r>
              <a:rPr lang="zh-CN" altLang="en-US" dirty="0"/>
              <a:t>被提到乐园里，听见隐秘的言语，是人不可说的。 </a:t>
            </a:r>
            <a:r>
              <a:rPr lang="en-US" altLang="zh-CN" b="1" baseline="30000" dirty="0"/>
              <a:t>5 </a:t>
            </a:r>
            <a:r>
              <a:rPr lang="zh-CN" altLang="en-US" dirty="0"/>
              <a:t>为这人，我要夸口；但是为我自己，除了我的软弱以外，我并不夸口。 </a:t>
            </a:r>
            <a:endParaRPr lang="en-US" altLang="zh-CN" dirty="0" smtClean="0"/>
          </a:p>
          <a:p>
            <a:r>
              <a:rPr lang="zh-CN" altLang="en-US" sz="2000" b="1" i="1" dirty="0" smtClean="0">
                <a:solidFill>
                  <a:srgbClr val="00B0F0"/>
                </a:solidFill>
              </a:rPr>
              <a:t>（</a:t>
            </a:r>
            <a:r>
              <a:rPr lang="zh-CN" altLang="en-US" sz="2000" b="1" i="1" dirty="0">
                <a:solidFill>
                  <a:srgbClr val="00B0F0"/>
                </a:solidFill>
              </a:rPr>
              <a:t>保罗</a:t>
            </a:r>
            <a:r>
              <a:rPr lang="zh-CN" altLang="en-US" sz="2000" b="1" i="1" dirty="0" smtClean="0">
                <a:solidFill>
                  <a:srgbClr val="00B0F0"/>
                </a:solidFill>
              </a:rPr>
              <a:t>同</a:t>
            </a:r>
            <a:r>
              <a:rPr lang="zh-CN" altLang="en-US" sz="2000" b="1" i="1" dirty="0" smtClean="0">
                <a:solidFill>
                  <a:srgbClr val="00B0F0"/>
                </a:solidFill>
              </a:rPr>
              <a:t>理的</a:t>
            </a:r>
            <a:r>
              <a:rPr lang="zh-CN" altLang="en-US" sz="2000" b="1" i="1" dirty="0">
                <a:solidFill>
                  <a:srgbClr val="00B0F0"/>
                </a:solidFill>
              </a:rPr>
              <a:t>爱</a:t>
            </a:r>
            <a:r>
              <a:rPr lang="zh-CN" altLang="en-US" sz="2000" b="1" i="1" dirty="0" smtClean="0">
                <a:solidFill>
                  <a:srgbClr val="00B0F0"/>
                </a:solidFill>
              </a:rPr>
              <a:t>，牧者为</a:t>
            </a:r>
            <a:r>
              <a:rPr lang="zh-CN" altLang="en-US" sz="2000" b="1" i="1" dirty="0">
                <a:solidFill>
                  <a:srgbClr val="00B0F0"/>
                </a:solidFill>
              </a:rPr>
              <a:t>教会的焦</a:t>
            </a:r>
            <a:r>
              <a:rPr lang="zh-CN" altLang="en-US" sz="2000" b="1" i="1" dirty="0" smtClean="0">
                <a:solidFill>
                  <a:srgbClr val="00B0F0"/>
                </a:solidFill>
              </a:rPr>
              <a:t>急）</a:t>
            </a:r>
            <a:endParaRPr lang="en-US" altLang="zh-CN" sz="2000" b="1" i="1" dirty="0" smtClean="0">
              <a:solidFill>
                <a:srgbClr val="00B0F0"/>
              </a:solidFill>
            </a:endParaRPr>
          </a:p>
          <a:p>
            <a:r>
              <a:rPr lang="zh-CN" altLang="en-US" sz="2000" dirty="0">
                <a:solidFill>
                  <a:srgbClr val="00B050"/>
                </a:solidFill>
              </a:rPr>
              <a:t>你理解牧者的看似的软弱吗？你理解牧者的心理吗？</a:t>
            </a:r>
            <a:endParaRPr lang="en-US" sz="2000" dirty="0">
              <a:solidFill>
                <a:srgbClr val="00B050"/>
              </a:solidFill>
            </a:endParaRPr>
          </a:p>
          <a:p>
            <a:endParaRPr lang="en-US" sz="2000" b="1" i="1" dirty="0">
              <a:solidFill>
                <a:srgbClr val="00B0F0"/>
              </a:solidFill>
            </a:endParaRPr>
          </a:p>
          <a:p>
            <a:r>
              <a:rPr lang="zh-CN" altLang="en-US" sz="2800" dirty="0">
                <a:solidFill>
                  <a:srgbClr val="FF0000"/>
                </a:solidFill>
              </a:rPr>
              <a:t>恩典够用</a:t>
            </a:r>
            <a:r>
              <a:rPr lang="zh-CN" altLang="en-US" sz="2800" dirty="0"/>
              <a:t>（林后 </a:t>
            </a:r>
            <a:r>
              <a:rPr lang="en-US" altLang="zh-CN" sz="2800" dirty="0"/>
              <a:t>12:9</a:t>
            </a:r>
            <a:r>
              <a:rPr lang="zh-CN" altLang="en-US" sz="2800" dirty="0" smtClean="0"/>
              <a:t>）</a:t>
            </a:r>
            <a:endParaRPr lang="en-US" altLang="zh-CN" sz="2800" dirty="0" smtClean="0"/>
          </a:p>
          <a:p>
            <a:r>
              <a:rPr lang="en-US" altLang="zh-CN" b="1" baseline="30000" dirty="0"/>
              <a:t>8 </a:t>
            </a:r>
            <a:r>
              <a:rPr lang="zh-CN" altLang="en-US" dirty="0"/>
              <a:t>为这事，我三次求过主，叫这刺离开我。 </a:t>
            </a:r>
            <a:r>
              <a:rPr lang="en-US" altLang="zh-CN" b="1" baseline="30000" dirty="0"/>
              <a:t>9 </a:t>
            </a:r>
            <a:r>
              <a:rPr lang="zh-CN" altLang="en-US" dirty="0"/>
              <a:t>他对我说：“我的恩典够你用的，因为我的能力是在人的软弱上显得完全。”所以，我更喜欢夸自己的软弱，好叫基督的能力覆庇我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sz="2000" b="1" i="1" dirty="0" smtClean="0">
                <a:solidFill>
                  <a:srgbClr val="00B0F0"/>
                </a:solidFill>
              </a:rPr>
              <a:t>（</a:t>
            </a:r>
            <a:r>
              <a:rPr lang="zh-CN" altLang="en-US" sz="2000" b="1" i="1" dirty="0">
                <a:solidFill>
                  <a:srgbClr val="00B0F0"/>
                </a:solidFill>
              </a:rPr>
              <a:t>他不再将软弱视为失败，而是视为神能力彰显的场所</a:t>
            </a:r>
            <a:r>
              <a:rPr lang="zh-CN" altLang="en-US" sz="2000" b="1" i="1" dirty="0" smtClean="0">
                <a:solidFill>
                  <a:srgbClr val="00B0F0"/>
                </a:solidFill>
              </a:rPr>
              <a:t>）</a:t>
            </a:r>
            <a:endParaRPr lang="en-US" altLang="zh-CN" sz="2000" b="1" i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60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60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B050"/>
                </a:solidFill>
              </a:rPr>
              <a:t>保罗的心灵剖白</a:t>
            </a:r>
            <a:r>
              <a:rPr lang="zh-CN" altLang="en-US" dirty="0" smtClean="0">
                <a:solidFill>
                  <a:srgbClr val="00B050"/>
                </a:solidFill>
              </a:rPr>
              <a:t>，是</a:t>
            </a:r>
            <a:r>
              <a:rPr lang="zh-CN" altLang="en-US" dirty="0">
                <a:solidFill>
                  <a:srgbClr val="00B050"/>
                </a:solidFill>
              </a:rPr>
              <a:t>一个传道人的心声</a:t>
            </a:r>
            <a:endParaRPr lang="zh-CN" alt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182880" y="1417638"/>
            <a:ext cx="87782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说他没有推荐信</a:t>
            </a:r>
            <a:r>
              <a:rPr lang="en-US" altLang="zh-CN" dirty="0"/>
              <a:t>(</a:t>
            </a:r>
            <a:r>
              <a:rPr lang="zh-CN" altLang="en-US" dirty="0"/>
              <a:t>林后</a:t>
            </a:r>
            <a:r>
              <a:rPr lang="en-US" altLang="zh-CN" dirty="0"/>
              <a:t>3:1)</a:t>
            </a:r>
            <a:r>
              <a:rPr lang="zh-CN" altLang="en-US" dirty="0"/>
              <a:t>：针对这一点，保罗的答辩是：哥林多教会就是他的推荐信</a:t>
            </a:r>
            <a:r>
              <a:rPr lang="en-US" altLang="zh-CN" dirty="0"/>
              <a:t>(</a:t>
            </a:r>
            <a:r>
              <a:rPr lang="zh-CN" altLang="en-US" dirty="0"/>
              <a:t>林后</a:t>
            </a:r>
            <a:r>
              <a:rPr lang="en-US" altLang="zh-CN" dirty="0"/>
              <a:t>3:2-3)</a:t>
            </a:r>
            <a:r>
              <a:rPr lang="zh-CN" altLang="en-US" dirty="0" smtClean="0"/>
              <a:t>。</a:t>
            </a:r>
            <a:r>
              <a:rPr lang="en-US" altLang="zh-CN" b="1" baseline="30000" dirty="0">
                <a:solidFill>
                  <a:srgbClr val="00B0F0"/>
                </a:solidFill>
              </a:rPr>
              <a:t>2 </a:t>
            </a:r>
            <a:r>
              <a:rPr lang="zh-CN" altLang="en-US" dirty="0">
                <a:solidFill>
                  <a:srgbClr val="00B0F0"/>
                </a:solidFill>
              </a:rPr>
              <a:t>你们就是我们的荐信，写在我们的心里，被众人所知道所念诵的。</a:t>
            </a:r>
            <a:endParaRPr lang="en-US" altLang="zh-CN" dirty="0" smtClean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说他收的捐款很多</a:t>
            </a:r>
            <a:r>
              <a:rPr lang="en-US" altLang="zh-CN" dirty="0"/>
              <a:t>(</a:t>
            </a:r>
            <a:r>
              <a:rPr lang="zh-CN" altLang="en-US" dirty="0"/>
              <a:t>林后</a:t>
            </a:r>
            <a:r>
              <a:rPr lang="en-US" altLang="zh-CN" dirty="0"/>
              <a:t>8:20)</a:t>
            </a:r>
            <a:r>
              <a:rPr lang="zh-CN" altLang="en-US" dirty="0"/>
              <a:t>：保罗财务公开，让其他弟兄参与；他留心行光明事，在主面前如此，在人面前也一样</a:t>
            </a:r>
            <a:r>
              <a:rPr lang="en-US" altLang="zh-CN" dirty="0"/>
              <a:t>(</a:t>
            </a:r>
            <a:r>
              <a:rPr lang="zh-CN" altLang="en-US" dirty="0"/>
              <a:t>林后</a:t>
            </a:r>
            <a:r>
              <a:rPr lang="en-US" altLang="zh-CN" dirty="0"/>
              <a:t>8:21-22)</a:t>
            </a:r>
            <a:r>
              <a:rPr lang="zh-CN" altLang="en-US" dirty="0" smtClean="0"/>
              <a:t>。</a:t>
            </a:r>
            <a:r>
              <a:rPr lang="en-US" altLang="zh-CN" b="1" baseline="30000" dirty="0">
                <a:solidFill>
                  <a:srgbClr val="00B0F0"/>
                </a:solidFill>
              </a:rPr>
              <a:t>21 </a:t>
            </a:r>
            <a:r>
              <a:rPr lang="zh-CN" altLang="en-US" dirty="0">
                <a:solidFill>
                  <a:srgbClr val="00B0F0"/>
                </a:solidFill>
              </a:rPr>
              <a:t>我们留心行光明的事，不但在主面前，就在人面前也是这样</a:t>
            </a:r>
            <a:r>
              <a:rPr lang="zh-CN" altLang="en-US" dirty="0" smtClean="0">
                <a:solidFill>
                  <a:srgbClr val="00B0F0"/>
                </a:solidFill>
              </a:rPr>
              <a:t>。</a:t>
            </a:r>
            <a:r>
              <a:rPr lang="en-US" altLang="zh-CN" dirty="0" smtClean="0">
                <a:solidFill>
                  <a:srgbClr val="00B0F0"/>
                </a:solidFill>
              </a:rPr>
              <a:t>(</a:t>
            </a:r>
            <a:r>
              <a:rPr lang="zh-CN" altLang="en-US" dirty="0">
                <a:solidFill>
                  <a:srgbClr val="FF0000"/>
                </a:solidFill>
              </a:rPr>
              <a:t>约翰福音 </a:t>
            </a:r>
            <a:r>
              <a:rPr lang="en-US" altLang="zh-CN" dirty="0">
                <a:solidFill>
                  <a:srgbClr val="FF0000"/>
                </a:solidFill>
              </a:rPr>
              <a:t>15:26-27</a:t>
            </a:r>
            <a:r>
              <a:rPr lang="zh-CN" altLang="en-US" dirty="0" smtClean="0">
                <a:solidFill>
                  <a:srgbClr val="FF0000"/>
                </a:solidFill>
              </a:rPr>
              <a:t>“</a:t>
            </a:r>
            <a:r>
              <a:rPr lang="zh-CN" altLang="en-US" dirty="0">
                <a:solidFill>
                  <a:srgbClr val="FF0000"/>
                </a:solidFill>
              </a:rPr>
              <a:t>但我要从父那里差保惠师来，就是从父出来真理的圣灵； </a:t>
            </a:r>
            <a:r>
              <a:rPr lang="zh-CN" altLang="en-US" b="1" dirty="0">
                <a:solidFill>
                  <a:srgbClr val="FF0000"/>
                </a:solidFill>
              </a:rPr>
              <a:t>他来了，就要为我作见证。 你们也要作见证，</a:t>
            </a:r>
            <a:r>
              <a:rPr lang="zh-CN" altLang="en-US" dirty="0">
                <a:solidFill>
                  <a:srgbClr val="FF0000"/>
                </a:solidFill>
              </a:rPr>
              <a:t> 因为你们从起头就与我同在。</a:t>
            </a:r>
            <a:r>
              <a:rPr lang="zh-CN" altLang="en-US" dirty="0" smtClean="0">
                <a:solidFill>
                  <a:srgbClr val="FF0000"/>
                </a:solidFill>
              </a:rPr>
              <a:t>”</a:t>
            </a:r>
            <a:r>
              <a:rPr lang="zh-CN" altLang="en-US" i="1" dirty="0" smtClean="0">
                <a:solidFill>
                  <a:srgbClr val="00B050"/>
                </a:solidFill>
              </a:rPr>
              <a:t>保罗可以说出耶稣类似的话！</a:t>
            </a:r>
            <a:r>
              <a:rPr lang="en-US" altLang="zh-CN" dirty="0" smtClean="0">
                <a:solidFill>
                  <a:srgbClr val="00B0F0"/>
                </a:solidFill>
              </a:rPr>
              <a:t>)</a:t>
            </a:r>
            <a:endParaRPr lang="zh-CN" altLang="en-US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说他凭血气行事</a:t>
            </a:r>
            <a:r>
              <a:rPr lang="en-US" altLang="zh-CN" dirty="0"/>
              <a:t>(</a:t>
            </a:r>
            <a:r>
              <a:rPr lang="zh-CN" altLang="en-US" dirty="0"/>
              <a:t>林后</a:t>
            </a:r>
            <a:r>
              <a:rPr lang="en-US" altLang="zh-CN" dirty="0"/>
              <a:t>10:2)</a:t>
            </a:r>
            <a:r>
              <a:rPr lang="zh-CN" altLang="en-US" dirty="0"/>
              <a:t>：保罗答辩说，虽然他活在血气之中，争战却不凭血气，而是靠上帝的大能</a:t>
            </a:r>
            <a:r>
              <a:rPr lang="en-US" altLang="zh-CN" dirty="0"/>
              <a:t>(</a:t>
            </a:r>
            <a:r>
              <a:rPr lang="zh-CN" altLang="en-US" dirty="0"/>
              <a:t>林后</a:t>
            </a:r>
            <a:r>
              <a:rPr lang="en-US" altLang="zh-CN" dirty="0"/>
              <a:t>10:3-6)</a:t>
            </a:r>
            <a:r>
              <a:rPr lang="zh-CN" altLang="en-US" dirty="0" smtClean="0"/>
              <a:t>。</a:t>
            </a:r>
            <a:r>
              <a:rPr lang="zh-CN" altLang="en-US" dirty="0">
                <a:solidFill>
                  <a:srgbClr val="00B0F0"/>
                </a:solidFill>
              </a:rPr>
              <a:t> </a:t>
            </a:r>
            <a:r>
              <a:rPr lang="en-US" altLang="zh-CN" b="1" baseline="30000" dirty="0">
                <a:solidFill>
                  <a:srgbClr val="00B0F0"/>
                </a:solidFill>
              </a:rPr>
              <a:t>4 </a:t>
            </a:r>
            <a:r>
              <a:rPr lang="zh-CN" altLang="en-US" dirty="0">
                <a:solidFill>
                  <a:srgbClr val="00B0F0"/>
                </a:solidFill>
              </a:rPr>
              <a:t>我们争战的兵器本不是属血气的，乃是在神面前有能力，可以攻破坚固的营垒</a:t>
            </a:r>
          </a:p>
          <a:p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B050"/>
                </a:solidFill>
              </a:rPr>
              <a:t>有人在保罗面前自信、自夸、自荐，颇有挑衅意味</a:t>
            </a:r>
            <a:r>
              <a:rPr lang="en-US" altLang="zh-CN" dirty="0">
                <a:solidFill>
                  <a:srgbClr val="00B050"/>
                </a:solidFill>
              </a:rPr>
              <a:t>(</a:t>
            </a:r>
            <a:r>
              <a:rPr lang="zh-CN" altLang="en-US" dirty="0">
                <a:solidFill>
                  <a:srgbClr val="00B050"/>
                </a:solidFill>
              </a:rPr>
              <a:t>林后</a:t>
            </a:r>
            <a:r>
              <a:rPr lang="en-US" altLang="zh-CN" dirty="0">
                <a:solidFill>
                  <a:srgbClr val="00B050"/>
                </a:solidFill>
              </a:rPr>
              <a:t>10:7,12</a:t>
            </a:r>
            <a:r>
              <a:rPr lang="zh-CN" altLang="en-US" dirty="0">
                <a:solidFill>
                  <a:srgbClr val="00B050"/>
                </a:solidFill>
              </a:rPr>
              <a:t>、</a:t>
            </a:r>
            <a:r>
              <a:rPr lang="en-US" altLang="zh-CN" dirty="0">
                <a:solidFill>
                  <a:srgbClr val="00B050"/>
                </a:solidFill>
              </a:rPr>
              <a:t>11:18)</a:t>
            </a:r>
            <a:r>
              <a:rPr lang="zh-CN" altLang="en-US" dirty="0">
                <a:solidFill>
                  <a:srgbClr val="00B050"/>
                </a:solidFill>
              </a:rPr>
              <a:t>：保罗认为他的权柄从上帝而来</a:t>
            </a:r>
            <a:r>
              <a:rPr lang="en-US" altLang="zh-CN" dirty="0">
                <a:solidFill>
                  <a:srgbClr val="00B050"/>
                </a:solidFill>
              </a:rPr>
              <a:t>(</a:t>
            </a:r>
            <a:r>
              <a:rPr lang="zh-CN" altLang="en-US" dirty="0">
                <a:solidFill>
                  <a:srgbClr val="00B050"/>
                </a:solidFill>
              </a:rPr>
              <a:t>林后</a:t>
            </a:r>
            <a:r>
              <a:rPr lang="en-US" altLang="zh-CN" dirty="0">
                <a:solidFill>
                  <a:srgbClr val="00B050"/>
                </a:solidFill>
              </a:rPr>
              <a:t>10:8)</a:t>
            </a:r>
            <a:r>
              <a:rPr lang="zh-CN" altLang="en-US" dirty="0">
                <a:solidFill>
                  <a:srgbClr val="00B050"/>
                </a:solidFill>
              </a:rPr>
              <a:t>，他的出身完美</a:t>
            </a:r>
            <a:r>
              <a:rPr lang="en-US" altLang="zh-CN" dirty="0">
                <a:solidFill>
                  <a:srgbClr val="00B050"/>
                </a:solidFill>
              </a:rPr>
              <a:t>(</a:t>
            </a:r>
            <a:r>
              <a:rPr lang="zh-CN" altLang="en-US" dirty="0">
                <a:solidFill>
                  <a:srgbClr val="00B050"/>
                </a:solidFill>
              </a:rPr>
              <a:t>林后</a:t>
            </a:r>
            <a:r>
              <a:rPr lang="en-US" altLang="zh-CN" dirty="0">
                <a:solidFill>
                  <a:srgbClr val="00B050"/>
                </a:solidFill>
              </a:rPr>
              <a:t>11:22-23)</a:t>
            </a:r>
            <a:r>
              <a:rPr lang="zh-CN" altLang="en-US" dirty="0">
                <a:solidFill>
                  <a:srgbClr val="00B050"/>
                </a:solidFill>
              </a:rPr>
              <a:t>；但夸口的当指着主夸口</a:t>
            </a:r>
            <a:r>
              <a:rPr lang="en-US" altLang="zh-CN" dirty="0">
                <a:solidFill>
                  <a:srgbClr val="00B050"/>
                </a:solidFill>
              </a:rPr>
              <a:t>(</a:t>
            </a:r>
            <a:r>
              <a:rPr lang="zh-CN" altLang="en-US" dirty="0">
                <a:solidFill>
                  <a:srgbClr val="00B050"/>
                </a:solidFill>
              </a:rPr>
              <a:t>林后</a:t>
            </a:r>
            <a:r>
              <a:rPr lang="en-US" altLang="zh-CN" dirty="0">
                <a:solidFill>
                  <a:srgbClr val="00B050"/>
                </a:solidFill>
              </a:rPr>
              <a:t>10:17)</a:t>
            </a:r>
            <a:r>
              <a:rPr lang="zh-CN" altLang="en-US" dirty="0">
                <a:solidFill>
                  <a:srgbClr val="00B050"/>
                </a:solidFill>
              </a:rPr>
              <a:t>，如果一定要自夸，就夸自己的软弱</a:t>
            </a:r>
            <a:r>
              <a:rPr lang="en-US" altLang="zh-CN" dirty="0">
                <a:solidFill>
                  <a:srgbClr val="00B050"/>
                </a:solidFill>
              </a:rPr>
              <a:t>(</a:t>
            </a:r>
            <a:r>
              <a:rPr lang="zh-CN" altLang="en-US" dirty="0">
                <a:solidFill>
                  <a:srgbClr val="00B050"/>
                </a:solidFill>
              </a:rPr>
              <a:t>林后</a:t>
            </a:r>
            <a:r>
              <a:rPr lang="en-US" altLang="zh-CN" dirty="0">
                <a:solidFill>
                  <a:srgbClr val="00B050"/>
                </a:solidFill>
              </a:rPr>
              <a:t>11:30</a:t>
            </a:r>
            <a:r>
              <a:rPr lang="zh-CN" altLang="en-US" dirty="0">
                <a:solidFill>
                  <a:srgbClr val="00B050"/>
                </a:solidFill>
              </a:rPr>
              <a:t>、</a:t>
            </a:r>
            <a:r>
              <a:rPr lang="en-US" altLang="zh-CN" dirty="0">
                <a:solidFill>
                  <a:srgbClr val="00B050"/>
                </a:solidFill>
              </a:rPr>
              <a:t>12:5)</a:t>
            </a:r>
            <a:r>
              <a:rPr lang="zh-CN" altLang="en-US" dirty="0" smtClean="0">
                <a:solidFill>
                  <a:srgbClr val="00B050"/>
                </a:solidFill>
              </a:rPr>
              <a:t>。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baseline="30000" dirty="0">
                <a:solidFill>
                  <a:srgbClr val="00B0F0"/>
                </a:solidFill>
              </a:rPr>
              <a:t>8 </a:t>
            </a:r>
            <a:r>
              <a:rPr lang="zh-CN" altLang="en-US" dirty="0">
                <a:solidFill>
                  <a:srgbClr val="00B0F0"/>
                </a:solidFill>
              </a:rPr>
              <a:t>主赐给我们权柄，是要造就你们，并不是要败坏你们，我就是为这权柄稍微夸口，也不至于惭愧</a:t>
            </a:r>
            <a:r>
              <a:rPr lang="zh-CN" altLang="en-US" dirty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7816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031" y="10872"/>
            <a:ext cx="9185031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3600" dirty="0"/>
              <a:t>保罗的心灵剖白，是一个传道人的心声</a:t>
            </a:r>
            <a:endParaRPr lang="zh-CN" altLang="en-US" sz="3600" dirty="0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0" y="1153872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说保罗信和人不一致，他的信沉重厉害，见面时却是气貌不扬、言语粗俗</a:t>
            </a:r>
            <a:r>
              <a:rPr lang="en-US" altLang="zh-CN" dirty="0"/>
              <a:t>(</a:t>
            </a:r>
            <a:r>
              <a:rPr lang="zh-CN" altLang="en-US" dirty="0"/>
              <a:t>林后</a:t>
            </a:r>
            <a:r>
              <a:rPr lang="en-US" altLang="zh-CN" dirty="0"/>
              <a:t>10:10)</a:t>
            </a:r>
            <a:r>
              <a:rPr lang="zh-CN" altLang="en-US" dirty="0"/>
              <a:t>：保罗说他与他们见面时，将照信上所言而行</a:t>
            </a:r>
            <a:r>
              <a:rPr lang="en-US" altLang="zh-CN" dirty="0"/>
              <a:t>(</a:t>
            </a:r>
            <a:r>
              <a:rPr lang="zh-CN" altLang="en-US" dirty="0"/>
              <a:t>林后</a:t>
            </a:r>
            <a:r>
              <a:rPr lang="en-US" altLang="zh-CN" dirty="0"/>
              <a:t>10:11)</a:t>
            </a:r>
            <a:r>
              <a:rPr lang="zh-CN" altLang="en-US" dirty="0" smtClean="0"/>
              <a:t>。</a:t>
            </a:r>
            <a:r>
              <a:rPr lang="en-US" altLang="zh-CN" b="1" baseline="30000" dirty="0">
                <a:solidFill>
                  <a:srgbClr val="00B0F0"/>
                </a:solidFill>
              </a:rPr>
              <a:t>10 </a:t>
            </a:r>
            <a:r>
              <a:rPr lang="zh-CN" altLang="en-US" dirty="0">
                <a:solidFill>
                  <a:srgbClr val="00B0F0"/>
                </a:solidFill>
              </a:rPr>
              <a:t>因为有人说：“他的信又沉重又厉害，及至见面，却是气貌不扬、言语粗俗的。” </a:t>
            </a:r>
            <a:r>
              <a:rPr lang="en-US" altLang="zh-CN" b="1" baseline="30000" dirty="0">
                <a:solidFill>
                  <a:srgbClr val="00B0F0"/>
                </a:solidFill>
              </a:rPr>
              <a:t>11 </a:t>
            </a:r>
            <a:r>
              <a:rPr lang="zh-CN" altLang="en-US" dirty="0">
                <a:solidFill>
                  <a:srgbClr val="00B0F0"/>
                </a:solidFill>
              </a:rPr>
              <a:t>这等人当想，我们不在那里的时候信上的言语如何，见面的时候，行事也必如何。</a:t>
            </a:r>
            <a:r>
              <a:rPr lang="zh-CN" altLang="en-US" dirty="0"/>
              <a:t> 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说他不如其他使徒</a:t>
            </a:r>
            <a:r>
              <a:rPr lang="en-US" altLang="zh-CN" dirty="0"/>
              <a:t>(</a:t>
            </a:r>
            <a:r>
              <a:rPr lang="zh-CN" altLang="en-US" dirty="0"/>
              <a:t>林后</a:t>
            </a:r>
            <a:r>
              <a:rPr lang="en-US" altLang="zh-CN" dirty="0"/>
              <a:t>11:5)</a:t>
            </a:r>
            <a:r>
              <a:rPr lang="zh-CN" altLang="en-US" dirty="0"/>
              <a:t>：保罗说他用百般的忍耐，藉着神迹、奇事、异能显出使徒的凭据来</a:t>
            </a:r>
            <a:r>
              <a:rPr lang="en-US" altLang="zh-CN" dirty="0"/>
              <a:t>(</a:t>
            </a:r>
            <a:r>
              <a:rPr lang="zh-CN" altLang="en-US" dirty="0"/>
              <a:t>林后</a:t>
            </a:r>
            <a:r>
              <a:rPr lang="en-US" altLang="zh-CN" dirty="0"/>
              <a:t>12:11-12)</a:t>
            </a:r>
            <a:r>
              <a:rPr lang="zh-CN" altLang="en-US" dirty="0"/>
              <a:t>，而且他为主受苦比别人更多</a:t>
            </a:r>
            <a:r>
              <a:rPr lang="en-US" altLang="zh-CN" dirty="0"/>
              <a:t>(</a:t>
            </a:r>
            <a:r>
              <a:rPr lang="zh-CN" altLang="en-US" dirty="0"/>
              <a:t>林后</a:t>
            </a:r>
            <a:r>
              <a:rPr lang="en-US" altLang="zh-CN" dirty="0"/>
              <a:t>11:23-29)</a:t>
            </a:r>
            <a:r>
              <a:rPr lang="zh-CN" altLang="en-US" dirty="0" smtClean="0"/>
              <a:t>。</a:t>
            </a:r>
            <a:r>
              <a:rPr lang="en-US" altLang="zh-CN" b="1" baseline="30000" dirty="0">
                <a:solidFill>
                  <a:srgbClr val="00B0F0"/>
                </a:solidFill>
              </a:rPr>
              <a:t>11 </a:t>
            </a:r>
            <a:r>
              <a:rPr lang="zh-CN" altLang="en-US" dirty="0">
                <a:solidFill>
                  <a:srgbClr val="00B0F0"/>
                </a:solidFill>
              </a:rPr>
              <a:t>我成了愚妄人，是被你们强逼的。我本该被你们称许才是。我虽算不了什么，却没有一件事在那些最大的使徒以下。 </a:t>
            </a:r>
            <a:r>
              <a:rPr lang="en-US" altLang="zh-CN" b="1" baseline="30000" dirty="0">
                <a:solidFill>
                  <a:srgbClr val="00B0F0"/>
                </a:solidFill>
              </a:rPr>
              <a:t>12 </a:t>
            </a:r>
            <a:r>
              <a:rPr lang="zh-CN" altLang="en-US" dirty="0">
                <a:solidFill>
                  <a:srgbClr val="00B0F0"/>
                </a:solidFill>
              </a:rPr>
              <a:t>我在你们中间用百般的忍耐，借着神迹、奇事、异能，显出使徒的凭据来。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说教会并不支持他</a:t>
            </a:r>
            <a:r>
              <a:rPr lang="en-US" altLang="zh-CN" dirty="0"/>
              <a:t>(</a:t>
            </a:r>
            <a:r>
              <a:rPr lang="zh-CN" altLang="en-US" dirty="0"/>
              <a:t>林后</a:t>
            </a:r>
            <a:r>
              <a:rPr lang="en-US" altLang="zh-CN" dirty="0"/>
              <a:t>11:7)</a:t>
            </a:r>
            <a:r>
              <a:rPr lang="zh-CN" altLang="en-US" dirty="0"/>
              <a:t>：保罗说</a:t>
            </a:r>
            <a:r>
              <a:rPr lang="zh-CN" altLang="en-US" dirty="0">
                <a:solidFill>
                  <a:srgbClr val="00B050"/>
                </a:solidFill>
              </a:rPr>
              <a:t>他不接受哥林多教会的支持</a:t>
            </a:r>
            <a:r>
              <a:rPr lang="zh-CN" altLang="en-US" dirty="0"/>
              <a:t>是不希望累着他们</a:t>
            </a:r>
            <a:r>
              <a:rPr lang="en-US" altLang="zh-CN" dirty="0"/>
              <a:t>(</a:t>
            </a:r>
            <a:r>
              <a:rPr lang="zh-CN" altLang="en-US" dirty="0"/>
              <a:t>林后</a:t>
            </a:r>
            <a:r>
              <a:rPr lang="en-US" altLang="zh-CN" dirty="0"/>
              <a:t>11:8-11)</a:t>
            </a:r>
            <a:r>
              <a:rPr lang="zh-CN" altLang="en-US" dirty="0"/>
              <a:t>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说他是愚妄人</a:t>
            </a:r>
            <a:r>
              <a:rPr lang="en-US" altLang="zh-CN" dirty="0"/>
              <a:t>(</a:t>
            </a:r>
            <a:r>
              <a:rPr lang="zh-CN" altLang="en-US" dirty="0"/>
              <a:t>林后</a:t>
            </a:r>
            <a:r>
              <a:rPr lang="en-US" altLang="zh-CN" dirty="0"/>
              <a:t>11:16)</a:t>
            </a:r>
            <a:r>
              <a:rPr lang="zh-CN" altLang="en-US" dirty="0"/>
              <a:t>：保罗说，他成了愚妄人，说了那么多话，</a:t>
            </a:r>
            <a:r>
              <a:rPr lang="zh-CN" altLang="en-US" dirty="0">
                <a:solidFill>
                  <a:srgbClr val="00B050"/>
                </a:solidFill>
              </a:rPr>
              <a:t>是被哥林多教会逼出来的</a:t>
            </a:r>
            <a:r>
              <a:rPr lang="en-US" altLang="zh-CN" dirty="0"/>
              <a:t>(</a:t>
            </a:r>
            <a:r>
              <a:rPr lang="zh-CN" altLang="en-US" dirty="0"/>
              <a:t>林后</a:t>
            </a:r>
            <a:r>
              <a:rPr lang="en-US" altLang="zh-CN" dirty="0"/>
              <a:t>12:11)</a:t>
            </a:r>
            <a:r>
              <a:rPr lang="zh-CN" altLang="en-US" dirty="0"/>
              <a:t>。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3560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031" y="10872"/>
            <a:ext cx="9185031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3600" dirty="0"/>
              <a:t>保罗的心灵剖白，是一个传道人的心声</a:t>
            </a:r>
            <a:endParaRPr lang="zh-CN" altLang="en-US" sz="3600" dirty="0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0" y="1153872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说他诡诈，用心计牢笼教会</a:t>
            </a:r>
            <a:r>
              <a:rPr lang="en-US" altLang="zh-CN" dirty="0"/>
              <a:t>(</a:t>
            </a:r>
            <a:r>
              <a:rPr lang="zh-CN" altLang="en-US" dirty="0"/>
              <a:t>林后</a:t>
            </a:r>
            <a:r>
              <a:rPr lang="en-US" altLang="zh-CN" dirty="0"/>
              <a:t>12:16)</a:t>
            </a:r>
            <a:r>
              <a:rPr lang="zh-CN" altLang="en-US" dirty="0"/>
              <a:t>：其实，他只是像做</a:t>
            </a:r>
            <a:r>
              <a:rPr lang="zh-CN" altLang="en-US" dirty="0">
                <a:solidFill>
                  <a:srgbClr val="FF0000"/>
                </a:solidFill>
              </a:rPr>
              <a:t>父母</a:t>
            </a:r>
            <a:r>
              <a:rPr lang="zh-CN" altLang="en-US" dirty="0"/>
              <a:t>的一样，愿意为儿女费财费力</a:t>
            </a:r>
            <a:r>
              <a:rPr lang="en-US" altLang="zh-CN" dirty="0"/>
              <a:t>(</a:t>
            </a:r>
            <a:r>
              <a:rPr lang="zh-CN" altLang="en-US" dirty="0"/>
              <a:t>林后</a:t>
            </a:r>
            <a:r>
              <a:rPr lang="en-US" altLang="zh-CN" dirty="0"/>
              <a:t>12:14-18)</a:t>
            </a:r>
            <a:r>
              <a:rPr lang="zh-CN" altLang="en-US" dirty="0" smtClean="0"/>
              <a:t>。</a:t>
            </a:r>
            <a:r>
              <a:rPr lang="zh-CN" altLang="en-US" dirty="0">
                <a:solidFill>
                  <a:srgbClr val="00B0F0"/>
                </a:solidFill>
              </a:rPr>
              <a:t>儿女不该为父母积财，父母该为儿女积财。 </a:t>
            </a:r>
            <a:r>
              <a:rPr lang="en-US" altLang="zh-CN" b="1" baseline="30000" dirty="0">
                <a:solidFill>
                  <a:srgbClr val="00B0F0"/>
                </a:solidFill>
              </a:rPr>
              <a:t>15 </a:t>
            </a:r>
            <a:r>
              <a:rPr lang="zh-CN" altLang="en-US" dirty="0">
                <a:solidFill>
                  <a:srgbClr val="00B0F0"/>
                </a:solidFill>
              </a:rPr>
              <a:t>我也</a:t>
            </a:r>
            <a:r>
              <a:rPr lang="zh-CN" altLang="en-US" dirty="0">
                <a:solidFill>
                  <a:srgbClr val="FF0000"/>
                </a:solidFill>
              </a:rPr>
              <a:t>甘心乐意为你们的灵魂费财费力</a:t>
            </a:r>
            <a:r>
              <a:rPr lang="zh-CN" altLang="en-US" dirty="0">
                <a:solidFill>
                  <a:srgbClr val="00B0F0"/>
                </a:solidFill>
              </a:rPr>
              <a:t>。难道我越发爱你们，就越发少得你们的爱吗？ </a:t>
            </a:r>
            <a:r>
              <a:rPr lang="en-US" altLang="zh-CN" b="1" baseline="30000" dirty="0">
                <a:solidFill>
                  <a:srgbClr val="00B0F0"/>
                </a:solidFill>
              </a:rPr>
              <a:t>16 </a:t>
            </a:r>
            <a:r>
              <a:rPr lang="zh-CN" altLang="en-US" dirty="0">
                <a:solidFill>
                  <a:srgbClr val="00B0F0"/>
                </a:solidFill>
              </a:rPr>
              <a:t>罢了！我自己并没有累着你们，你们却有人说我是诡诈，用心计牢笼你们。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说他为自己分诉</a:t>
            </a:r>
            <a:r>
              <a:rPr lang="en-US" altLang="zh-CN" dirty="0"/>
              <a:t>(</a:t>
            </a:r>
            <a:r>
              <a:rPr lang="zh-CN" altLang="en-US" dirty="0"/>
              <a:t>林后</a:t>
            </a:r>
            <a:r>
              <a:rPr lang="en-US" altLang="zh-CN" dirty="0"/>
              <a:t>12:19)</a:t>
            </a:r>
            <a:r>
              <a:rPr lang="zh-CN" altLang="en-US" dirty="0"/>
              <a:t>：保罗说，他是在基督里，在上帝面前说话，为的是造就他们</a:t>
            </a:r>
            <a:r>
              <a:rPr lang="en-US" altLang="zh-CN" dirty="0"/>
              <a:t>(</a:t>
            </a:r>
            <a:r>
              <a:rPr lang="zh-CN" altLang="en-US" dirty="0"/>
              <a:t>林后</a:t>
            </a:r>
            <a:r>
              <a:rPr lang="en-US" altLang="zh-CN" dirty="0"/>
              <a:t>12:19)</a:t>
            </a:r>
            <a:r>
              <a:rPr lang="zh-CN" altLang="en-US" dirty="0" smtClean="0"/>
              <a:t>。</a:t>
            </a:r>
            <a:r>
              <a:rPr lang="en-US" altLang="zh-CN" b="1" baseline="30000" dirty="0">
                <a:solidFill>
                  <a:srgbClr val="00B0F0"/>
                </a:solidFill>
              </a:rPr>
              <a:t>19 </a:t>
            </a:r>
            <a:r>
              <a:rPr lang="zh-CN" altLang="en-US" dirty="0">
                <a:solidFill>
                  <a:srgbClr val="00B0F0"/>
                </a:solidFill>
              </a:rPr>
              <a:t>你们到如今，还想我们是向你们分诉！我们本是在基督里当神面前说话。亲爱的弟兄啊，一切的事都是为造就你们。 </a:t>
            </a:r>
            <a:r>
              <a:rPr lang="en-US" altLang="zh-CN" b="1" baseline="30000" dirty="0">
                <a:solidFill>
                  <a:srgbClr val="00B0F0"/>
                </a:solidFill>
              </a:rPr>
              <a:t>20</a:t>
            </a:r>
            <a:r>
              <a:rPr lang="en-US" altLang="zh-CN" b="1" baseline="30000" dirty="0">
                <a:solidFill>
                  <a:srgbClr val="FF0000"/>
                </a:solidFill>
              </a:rPr>
              <a:t> </a:t>
            </a:r>
            <a:r>
              <a:rPr lang="zh-CN" altLang="en-US" dirty="0">
                <a:solidFill>
                  <a:srgbClr val="FF0000"/>
                </a:solidFill>
              </a:rPr>
              <a:t>我怕我再来的时候，见你们不合我所想望的，你们见我也不合你们所想望的；又怕有纷争、嫉妒、恼怒、结党、毁谤、谗言、狂傲、混乱的事</a:t>
            </a:r>
            <a:r>
              <a:rPr lang="zh-CN" altLang="en-US" dirty="0">
                <a:solidFill>
                  <a:srgbClr val="00B0F0"/>
                </a:solidFill>
              </a:rPr>
              <a:t>； </a:t>
            </a:r>
            <a:r>
              <a:rPr lang="en-US" altLang="zh-CN" b="1" baseline="30000" dirty="0">
                <a:solidFill>
                  <a:srgbClr val="00B0F0"/>
                </a:solidFill>
              </a:rPr>
              <a:t>21 </a:t>
            </a:r>
            <a:r>
              <a:rPr lang="zh-CN" altLang="en-US" dirty="0">
                <a:solidFill>
                  <a:srgbClr val="00B0F0"/>
                </a:solidFill>
              </a:rPr>
              <a:t>且怕我来的时候，我的神叫我在你们面前惭愧，又因许多人从前犯罪，行污秽、奸淫、邪荡的事不肯悔改，我就忧愁</a:t>
            </a:r>
            <a:r>
              <a:rPr lang="zh-CN" altLang="en-US" dirty="0" smtClean="0">
                <a:solidFill>
                  <a:srgbClr val="00B0F0"/>
                </a:solidFill>
              </a:rPr>
              <a:t>。</a:t>
            </a:r>
            <a:endParaRPr lang="zh-CN" altLang="en-US" dirty="0"/>
          </a:p>
          <a:p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baseline="30000" dirty="0" smtClean="0"/>
              <a:t>警告：</a:t>
            </a:r>
            <a:r>
              <a:rPr lang="en-US" altLang="zh-CN" b="1" baseline="30000" dirty="0" smtClean="0"/>
              <a:t>13</a:t>
            </a:r>
            <a:r>
              <a:rPr lang="zh-CN" altLang="en-US" b="1" baseline="30000" dirty="0" smtClean="0"/>
              <a:t>：</a:t>
            </a:r>
            <a:r>
              <a:rPr lang="en-US" altLang="zh-CN" b="1" baseline="30000" dirty="0" smtClean="0"/>
              <a:t>5</a:t>
            </a:r>
            <a:r>
              <a:rPr lang="en-US" altLang="zh-CN" b="1" baseline="30000" dirty="0"/>
              <a:t> </a:t>
            </a:r>
            <a:r>
              <a:rPr lang="zh-CN" altLang="en-US" dirty="0">
                <a:solidFill>
                  <a:srgbClr val="00B0F0"/>
                </a:solidFill>
              </a:rPr>
              <a:t>你们总要自己省察有信心没有，也要自己试验。</a:t>
            </a:r>
            <a:r>
              <a:rPr lang="zh-CN" altLang="en-US" dirty="0"/>
              <a:t>岂不知你们若不是可弃绝的，就有耶稣基督在你们心里吗？ </a:t>
            </a:r>
            <a:r>
              <a:rPr lang="en-US" altLang="zh-CN" b="1" baseline="30000" dirty="0"/>
              <a:t>6 </a:t>
            </a:r>
            <a:r>
              <a:rPr lang="zh-CN" altLang="en-US" dirty="0"/>
              <a:t>我却盼望你们晓得，我们不是可弃绝的人。 </a:t>
            </a:r>
            <a:r>
              <a:rPr lang="en-US" altLang="zh-CN" b="1" baseline="30000" dirty="0">
                <a:solidFill>
                  <a:srgbClr val="00B0F0"/>
                </a:solidFill>
              </a:rPr>
              <a:t>7 </a:t>
            </a:r>
            <a:r>
              <a:rPr lang="zh-CN" altLang="en-US" dirty="0">
                <a:solidFill>
                  <a:srgbClr val="00B0F0"/>
                </a:solidFill>
              </a:rPr>
              <a:t>我们求神叫你们一件恶事都不做。这不是要显明我们是蒙悦纳的，是要你们行事端正；</a:t>
            </a:r>
            <a:r>
              <a:rPr lang="zh-CN" altLang="en-US" dirty="0">
                <a:solidFill>
                  <a:srgbClr val="FF0000"/>
                </a:solidFill>
              </a:rPr>
              <a:t>任凭人看我们是被弃绝的吧</a:t>
            </a:r>
            <a:r>
              <a:rPr lang="zh-CN" altLang="en-US" dirty="0" smtClean="0"/>
              <a:t>！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baseline="30000" dirty="0" smtClean="0"/>
              <a:t>劝勉：</a:t>
            </a:r>
            <a:r>
              <a:rPr lang="en-US" altLang="zh-CN" b="1" baseline="30000" dirty="0" smtClean="0"/>
              <a:t>13</a:t>
            </a:r>
            <a:r>
              <a:rPr lang="zh-CN" altLang="en-US" b="1" baseline="30000" dirty="0" smtClean="0"/>
              <a:t>：</a:t>
            </a:r>
            <a:r>
              <a:rPr lang="en-US" altLang="zh-CN" b="1" baseline="30000" dirty="0" smtClean="0"/>
              <a:t>11</a:t>
            </a:r>
            <a:r>
              <a:rPr lang="en-US" altLang="zh-CN" b="1" baseline="30000" dirty="0"/>
              <a:t> </a:t>
            </a:r>
            <a:r>
              <a:rPr lang="zh-CN" altLang="en-US" dirty="0"/>
              <a:t>还有末了的话：</a:t>
            </a:r>
            <a:r>
              <a:rPr lang="zh-CN" altLang="en-US" dirty="0">
                <a:solidFill>
                  <a:srgbClr val="FF0000"/>
                </a:solidFill>
              </a:rPr>
              <a:t>愿弟兄们都喜乐！要做完全人，要受安慰，要同心合意，要彼此和睦，如此，仁爱和平的神必常与你们同在</a:t>
            </a:r>
            <a:r>
              <a:rPr lang="zh-CN" altLang="en-US" dirty="0"/>
              <a:t>。 </a:t>
            </a:r>
            <a:r>
              <a:rPr lang="en-US" altLang="zh-CN" b="1" baseline="30000" dirty="0"/>
              <a:t>12 </a:t>
            </a:r>
            <a:r>
              <a:rPr lang="zh-CN" altLang="en-US" dirty="0">
                <a:solidFill>
                  <a:srgbClr val="00B0F0"/>
                </a:solidFill>
              </a:rPr>
              <a:t>你们亲嘴问安，彼此务要圣洁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990563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031" y="10872"/>
            <a:ext cx="9185031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zh-CN" altLang="en-US" sz="3600" dirty="0"/>
              <a:t>保罗在</a:t>
            </a:r>
            <a:r>
              <a:rPr lang="en-US" altLang="zh-CN" sz="3600" dirty="0"/>
              <a:t>《</a:t>
            </a:r>
            <a:r>
              <a:rPr lang="zh-CN" altLang="en-US" sz="3600" dirty="0"/>
              <a:t>哥林多后书</a:t>
            </a:r>
            <a:r>
              <a:rPr lang="en-US" altLang="zh-CN" sz="3600" dirty="0"/>
              <a:t>》</a:t>
            </a:r>
            <a:r>
              <a:rPr lang="zh-CN" altLang="en-US" sz="3600" dirty="0"/>
              <a:t>中的“父母心肠”体现</a:t>
            </a:r>
            <a:endParaRPr lang="zh-CN" altLang="en-US" sz="3600" dirty="0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0" y="1153872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/>
              <a:t>安慰与担忧（</a:t>
            </a:r>
            <a:r>
              <a:rPr lang="en-US" altLang="zh-CN" sz="2400" b="1" dirty="0"/>
              <a:t>1:3–7, 2:4</a:t>
            </a:r>
            <a:r>
              <a:rPr lang="zh-CN" altLang="en-US" sz="2400" b="1" dirty="0" smtClean="0"/>
              <a:t>）</a:t>
            </a:r>
            <a:r>
              <a:rPr lang="zh-CN" altLang="en-US" sz="2400" dirty="0">
                <a:solidFill>
                  <a:srgbClr val="00B050"/>
                </a:solidFill>
              </a:rPr>
              <a:t>「我心里难过痛苦，多多流泪写信给你们</a:t>
            </a:r>
            <a:r>
              <a:rPr lang="en-US" altLang="zh-CN" sz="2400" dirty="0">
                <a:solidFill>
                  <a:srgbClr val="00B050"/>
                </a:solidFill>
              </a:rPr>
              <a:t>……</a:t>
            </a:r>
            <a:r>
              <a:rPr lang="zh-CN" altLang="en-US" sz="2400" dirty="0">
                <a:solidFill>
                  <a:srgbClr val="00B050"/>
                </a:solidFill>
              </a:rPr>
              <a:t>要叫你们知道我格外的疼爱你们。」（</a:t>
            </a:r>
            <a:r>
              <a:rPr lang="en-US" altLang="zh-CN" sz="2400" dirty="0">
                <a:solidFill>
                  <a:srgbClr val="00B050"/>
                </a:solidFill>
              </a:rPr>
              <a:t>2:4</a:t>
            </a:r>
            <a:r>
              <a:rPr lang="zh-CN" altLang="en-US" sz="2400" dirty="0">
                <a:solidFill>
                  <a:srgbClr val="00B050"/>
                </a:solidFill>
              </a:rPr>
              <a:t>）</a:t>
            </a:r>
            <a:endParaRPr lang="en-US" altLang="zh-CN" sz="2400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/>
              <a:t>为儿女的成长操心（</a:t>
            </a:r>
            <a:r>
              <a:rPr lang="en-US" altLang="zh-CN" sz="2400" dirty="0"/>
              <a:t>3:2–3, 6:11–13</a:t>
            </a:r>
            <a:r>
              <a:rPr lang="zh-CN" altLang="en-US" sz="2400" dirty="0"/>
              <a:t>）</a:t>
            </a:r>
            <a:r>
              <a:rPr lang="zh-CN" altLang="en-US" sz="2400" dirty="0">
                <a:solidFill>
                  <a:srgbClr val="00B050"/>
                </a:solidFill>
              </a:rPr>
              <a:t>「哥林多人哪，我们向你们，口是张开的，心是宽宏的</a:t>
            </a:r>
            <a:r>
              <a:rPr lang="en-US" altLang="zh-CN" sz="2400" dirty="0">
                <a:solidFill>
                  <a:srgbClr val="00B050"/>
                </a:solidFill>
              </a:rPr>
              <a:t>……</a:t>
            </a:r>
            <a:r>
              <a:rPr lang="zh-CN" altLang="en-US" sz="2400" dirty="0">
                <a:solidFill>
                  <a:srgbClr val="00B050"/>
                </a:solidFill>
              </a:rPr>
              <a:t>你们也要照样用宽宏的心报答我。」（</a:t>
            </a:r>
            <a:r>
              <a:rPr lang="en-US" altLang="zh-CN" sz="2400" dirty="0">
                <a:solidFill>
                  <a:srgbClr val="00B050"/>
                </a:solidFill>
              </a:rPr>
              <a:t>6:11–13</a:t>
            </a:r>
            <a:r>
              <a:rPr lang="zh-CN" altLang="en-US" sz="2400" dirty="0" smtClean="0">
                <a:solidFill>
                  <a:srgbClr val="00B050"/>
                </a:solidFill>
              </a:rPr>
              <a:t>）</a:t>
            </a:r>
            <a:endParaRPr lang="en-US" altLang="zh-CN" sz="2400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/>
              <a:t>为属灵纯洁焦急（</a:t>
            </a:r>
            <a:r>
              <a:rPr lang="en-US" altLang="zh-CN" sz="2400" dirty="0"/>
              <a:t>11:2–3</a:t>
            </a:r>
            <a:r>
              <a:rPr lang="zh-CN" altLang="en-US" sz="2400" dirty="0"/>
              <a:t>）</a:t>
            </a:r>
            <a:r>
              <a:rPr lang="zh-CN" altLang="en-US" sz="2400" dirty="0">
                <a:solidFill>
                  <a:srgbClr val="00B050"/>
                </a:solidFill>
              </a:rPr>
              <a:t>「我以神的热心为你们热心，因为我曾把你们许配一个丈夫，要把你们如同贞洁的童女，献给基督。</a:t>
            </a:r>
            <a:r>
              <a:rPr lang="zh-CN" altLang="en-US" sz="2400" dirty="0" smtClean="0">
                <a:solidFill>
                  <a:srgbClr val="00B050"/>
                </a:solidFill>
              </a:rPr>
              <a:t>」</a:t>
            </a:r>
            <a:endParaRPr lang="en-US" altLang="zh-CN" sz="2400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/>
              <a:t>为儿女付代价（</a:t>
            </a:r>
            <a:r>
              <a:rPr lang="en-US" altLang="zh-CN" sz="2400" b="1" dirty="0"/>
              <a:t>12:14–15</a:t>
            </a:r>
            <a:r>
              <a:rPr lang="zh-CN" altLang="en-US" sz="2400" b="1" dirty="0" smtClean="0"/>
              <a:t>）</a:t>
            </a:r>
            <a:r>
              <a:rPr lang="zh-CN" altLang="en-US" sz="2400" dirty="0">
                <a:solidFill>
                  <a:srgbClr val="00B050"/>
                </a:solidFill>
              </a:rPr>
              <a:t>「儿女不该为父母积财，父母该为儿女积财。</a:t>
            </a:r>
            <a:r>
              <a:rPr lang="en-US" altLang="zh-CN" sz="2400" dirty="0">
                <a:solidFill>
                  <a:srgbClr val="00B050"/>
                </a:solidFill>
              </a:rPr>
              <a:t>……</a:t>
            </a:r>
            <a:r>
              <a:rPr lang="zh-CN" altLang="en-US" sz="2400" dirty="0">
                <a:solidFill>
                  <a:srgbClr val="00B050"/>
                </a:solidFill>
              </a:rPr>
              <a:t>我极其喜欢为你们花费，并完全花上自己。</a:t>
            </a:r>
            <a:r>
              <a:rPr lang="zh-CN" altLang="en-US" sz="2400" dirty="0" smtClean="0">
                <a:solidFill>
                  <a:srgbClr val="00B050"/>
                </a:solidFill>
              </a:rPr>
              <a:t>」</a:t>
            </a:r>
            <a:endParaRPr lang="en-US" altLang="zh-CN" sz="2400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/>
              <a:t>与儿女同感软弱（</a:t>
            </a:r>
            <a:r>
              <a:rPr lang="en-US" altLang="zh-CN" sz="2400" b="1" dirty="0"/>
              <a:t>11:29</a:t>
            </a:r>
            <a:r>
              <a:rPr lang="zh-CN" altLang="en-US" sz="2400" b="1" dirty="0" smtClean="0"/>
              <a:t>）</a:t>
            </a:r>
            <a:r>
              <a:rPr lang="zh-CN" altLang="en-US" sz="2400" dirty="0"/>
              <a:t>「</a:t>
            </a:r>
            <a:r>
              <a:rPr lang="zh-CN" altLang="en-US" sz="2400" dirty="0">
                <a:solidFill>
                  <a:srgbClr val="00B050"/>
                </a:solidFill>
              </a:rPr>
              <a:t>有谁软弱，我不软弱呢？有谁跌倒，我不焦急呢？」</a:t>
            </a:r>
            <a:endParaRPr lang="en-US" altLang="zh-CN" sz="24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34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20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rgbClr val="00B0F0"/>
                </a:solidFill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  <a:cs typeface="MS Mincho" panose="02020609040205080304" pitchFamily="49" charset="-128"/>
              </a:rPr>
              <a:t>思考问题</a:t>
            </a:r>
            <a:endParaRPr lang="en-US" sz="3200" b="1" dirty="0">
              <a:solidFill>
                <a:srgbClr val="00B0F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91440" y="1417638"/>
            <a:ext cx="8915400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zh-CN" altLang="en-US" dirty="0"/>
              <a:t>要如何分辨别人的指责是正确的、我们应该改进，或只是恶意批评，可以不予理会？</a:t>
            </a:r>
            <a:r>
              <a:rPr lang="zh-CN" altLang="en-US" dirty="0">
                <a:solidFill>
                  <a:srgbClr val="FF0000"/>
                </a:solidFill>
              </a:rPr>
              <a:t>在事奉主的过程中，你是否遭遇过人身攻击？你如何面对？需要提出辩解吗</a:t>
            </a:r>
            <a:r>
              <a:rPr lang="zh-CN" altLang="en-US" dirty="0" smtClean="0">
                <a:solidFill>
                  <a:srgbClr val="FF0000"/>
                </a:solidFill>
              </a:rPr>
              <a:t>？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R="0" lvl="0"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  <a:tabLst>
                <a:tab pos="457200" algn="l"/>
              </a:tabLst>
            </a:pPr>
            <a:endParaRPr lang="en-US" altLang="zh-CN" sz="20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lvl="0"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zh-CN" altLang="en-US" dirty="0"/>
              <a:t>你是否祈求过一些事情，却未得应允？你如何看待这件事？你是否能够体会到主的恩典够用？你是否在软弱中更加体会到主的恩典与能力？请分享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R="0" lvl="0"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  <a:tabLst>
                <a:tab pos="457200" algn="l"/>
              </a:tabLst>
            </a:pPr>
            <a:endParaRPr lang="en-US" altLang="zh-CN" sz="2000" dirty="0" smtClean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lvl="0"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zh-CN" altLang="en-US" sz="2000" dirty="0" smtClean="0">
                <a:solidFill>
                  <a:srgbClr val="00B0F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你愿意怎样来安慰牧者？</a:t>
            </a:r>
            <a:endParaRPr lang="zh-CN" altLang="en-US" sz="2000" dirty="0">
              <a:solidFill>
                <a:srgbClr val="00B0F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387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83127" y="0"/>
            <a:ext cx="9227127" cy="6858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3530851" y="2980853"/>
            <a:ext cx="561315" cy="4255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617267" y="1308225"/>
            <a:ext cx="715224" cy="3168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30847" y="2340321"/>
            <a:ext cx="624689" cy="3892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43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8" y="73891"/>
            <a:ext cx="8774546" cy="58466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8545" y="5920509"/>
            <a:ext cx="9005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David </a:t>
            </a:r>
            <a:r>
              <a:rPr lang="en-US" b="1" dirty="0" err="1"/>
              <a:t>Padfield在</a:t>
            </a:r>
            <a:r>
              <a:rPr lang="en-US" b="1" dirty="0"/>
              <a:t> </a:t>
            </a:r>
            <a:r>
              <a:rPr lang="en-US" b="1" dirty="0">
                <a:hlinkClick r:id="rId3"/>
              </a:rPr>
              <a:t>The Biblical City of Corinth</a:t>
            </a:r>
            <a:r>
              <a:rPr lang="en-US" b="1" dirty="0"/>
              <a:t> （圣经城市哥林多）一文中写到，哥林多教会是让保罗操心最多的教会。也是因为这样一个让保罗操碎心的教会，使得保罗写下《哥林多前书》和《哥林多后书》两封宝贵的书信，使后来的教会得益匪浅。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10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</a:pPr>
            <a:r>
              <a:rPr lang="zh-CN" altLang="en-US" sz="2800" dirty="0">
                <a:solidFill>
                  <a:srgbClr val="00B0F0"/>
                </a:solidFill>
              </a:rPr>
              <a:t>罗马帝</a:t>
            </a:r>
            <a:r>
              <a:rPr lang="zh-CN" altLang="en-US" sz="2800" dirty="0" smtClean="0">
                <a:solidFill>
                  <a:srgbClr val="00B0F0"/>
                </a:solidFill>
              </a:rPr>
              <a:t>国</a:t>
            </a:r>
            <a:r>
              <a:rPr lang="zh-CN" altLang="en-US" sz="2800" b="1" dirty="0" smtClean="0">
                <a:solidFill>
                  <a:srgbClr val="00B0F0"/>
                </a:solidFill>
              </a:rPr>
              <a:t>世</a:t>
            </a:r>
            <a:r>
              <a:rPr lang="zh-CN" altLang="en-US" sz="2800" b="1" dirty="0">
                <a:solidFill>
                  <a:srgbClr val="00B0F0"/>
                </a:solidFill>
              </a:rPr>
              <a:t>界历史上最强盛的帝国之一的巅峰时期</a:t>
            </a:r>
            <a:endParaRPr lang="zh-CN" altLang="en-US" sz="2800" dirty="0">
              <a:solidFill>
                <a:srgbClr val="00B0F0"/>
              </a:solidFill>
              <a:effectLst/>
              <a:latin typeface="Adobe Fangsong Std R" panose="02020400000000000000" pitchFamily="18" charset="-128"/>
              <a:ea typeface="Adobe Fangsong Std R" panose="02020400000000000000" pitchFamily="18" charset="-128"/>
              <a:cs typeface="MS Mincho" panose="02020609040205080304" pitchFamily="49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026414"/>
              </p:ext>
            </p:extLst>
          </p:nvPr>
        </p:nvGraphicFramePr>
        <p:xfrm>
          <a:off x="0" y="1143000"/>
          <a:ext cx="9070731" cy="571499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023577">
                  <a:extLst>
                    <a:ext uri="{9D8B030D-6E8A-4147-A177-3AD203B41FA5}">
                      <a16:colId xmlns:a16="http://schemas.microsoft.com/office/drawing/2014/main" val="196867994"/>
                    </a:ext>
                  </a:extLst>
                </a:gridCol>
                <a:gridCol w="3023577">
                  <a:extLst>
                    <a:ext uri="{9D8B030D-6E8A-4147-A177-3AD203B41FA5}">
                      <a16:colId xmlns:a16="http://schemas.microsoft.com/office/drawing/2014/main" val="220602547"/>
                    </a:ext>
                  </a:extLst>
                </a:gridCol>
                <a:gridCol w="3023577">
                  <a:extLst>
                    <a:ext uri="{9D8B030D-6E8A-4147-A177-3AD203B41FA5}">
                      <a16:colId xmlns:a16="http://schemas.microsoft.com/office/drawing/2014/main" val="2297758007"/>
                    </a:ext>
                  </a:extLst>
                </a:gridCol>
              </a:tblGrid>
              <a:tr h="586154"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领域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/>
                        <a:t>罗马地位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/>
                        <a:t>对保罗与福音的影响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6625774"/>
                  </a:ext>
                </a:extLst>
              </a:tr>
              <a:tr h="1025769">
                <a:tc>
                  <a:txBody>
                    <a:bodyPr/>
                    <a:lstStyle/>
                    <a:p>
                      <a:r>
                        <a:rPr lang="zh-CN" altLang="en-US" sz="2000"/>
                        <a:t>政治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/>
                        <a:t>世界唯一超级帝国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/>
                        <a:t>提供统一的秩序与交通网络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106014"/>
                  </a:ext>
                </a:extLst>
              </a:tr>
              <a:tr h="1025769">
                <a:tc>
                  <a:txBody>
                    <a:bodyPr/>
                    <a:lstStyle/>
                    <a:p>
                      <a:r>
                        <a:rPr lang="zh-CN" altLang="en-US" sz="2000"/>
                        <a:t>军事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/>
                        <a:t>无敌的常备军体系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/>
                        <a:t>保障保罗安全出行（直至后期迫害）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1116348"/>
                  </a:ext>
                </a:extLst>
              </a:tr>
              <a:tr h="1025769">
                <a:tc>
                  <a:txBody>
                    <a:bodyPr/>
                    <a:lstStyle/>
                    <a:p>
                      <a:r>
                        <a:rPr lang="zh-CN" altLang="en-US" sz="2000"/>
                        <a:t>经济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/>
                        <a:t>全球贸易核心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/>
                        <a:t>哥林多、以弗所等成为福音传播枢纽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8426311"/>
                  </a:ext>
                </a:extLst>
              </a:tr>
              <a:tr h="1025769">
                <a:tc>
                  <a:txBody>
                    <a:bodyPr/>
                    <a:lstStyle/>
                    <a:p>
                      <a:r>
                        <a:rPr lang="zh-CN" altLang="en-US" sz="2000"/>
                        <a:t>文化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/>
                        <a:t>希腊思想</a:t>
                      </a:r>
                      <a:r>
                        <a:rPr lang="en-US" altLang="zh-CN" sz="2000"/>
                        <a:t>+</a:t>
                      </a:r>
                      <a:r>
                        <a:rPr lang="zh-CN" altLang="en-US" sz="2000"/>
                        <a:t>罗马法律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/>
                        <a:t>福音以希腊文写成，能被普遍理解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5068267"/>
                  </a:ext>
                </a:extLst>
              </a:tr>
              <a:tr h="1025769">
                <a:tc>
                  <a:txBody>
                    <a:bodyPr/>
                    <a:lstStyle/>
                    <a:p>
                      <a:r>
                        <a:rPr lang="zh-CN" altLang="en-US" sz="2000"/>
                        <a:t>宗教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/>
                        <a:t>多神与皇帝崇拜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教会面临信仰冲突与迫害考验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8789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24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028"/>
            <a:ext cx="91440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marR="0"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</a:pPr>
            <a:r>
              <a:rPr lang="zh-CN" altLang="en-US" sz="4000" dirty="0">
                <a:solidFill>
                  <a:srgbClr val="00B0F0"/>
                </a:solidFill>
                <a:effectLst/>
                <a:latin typeface="Adobe Fangsong Std R" panose="02020400000000000000" pitchFamily="18" charset="-128"/>
                <a:ea typeface="Adobe Fangsong Std R" panose="02020400000000000000" pitchFamily="18" charset="-128"/>
                <a:cs typeface="MS Mincho" panose="02020609040205080304" pitchFamily="49" charset="-128"/>
              </a:rPr>
              <a:t>一、</a:t>
            </a:r>
            <a:r>
              <a:rPr lang="zh-CN" altLang="en-US" sz="3200" b="0" i="0" dirty="0">
                <a:solidFill>
                  <a:srgbClr val="00B0F0"/>
                </a:solidFill>
                <a:effectLst/>
                <a:latin typeface="luxi sans"/>
              </a:rPr>
              <a:t>哥林多后书的背景</a:t>
            </a:r>
            <a:endParaRPr lang="zh-CN" altLang="en-US" sz="3200" dirty="0">
              <a:solidFill>
                <a:srgbClr val="00B0F0"/>
              </a:solidFill>
              <a:effectLst/>
              <a:latin typeface="Adobe Fangsong Std R" panose="02020400000000000000" pitchFamily="18" charset="-128"/>
              <a:ea typeface="Adobe Fangsong Std R" panose="02020400000000000000" pitchFamily="18" charset="-128"/>
              <a:cs typeface="MS Mincho" panose="02020609040205080304" pitchFamily="49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0" y="1151780"/>
            <a:ext cx="909124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dirty="0">
                <a:solidFill>
                  <a:srgbClr val="000000"/>
                </a:solidFill>
                <a:effectLst/>
                <a:latin typeface="luxi sans"/>
              </a:rPr>
              <a:t>保罗</a:t>
            </a:r>
            <a:r>
              <a:rPr lang="zh-CN" altLang="en-US" sz="3600" b="0" i="0" dirty="0">
                <a:solidFill>
                  <a:srgbClr val="000000"/>
                </a:solidFill>
                <a:effectLst/>
                <a:latin typeface="luxi sans"/>
              </a:rPr>
              <a:t>为教会的大小事忧心</a:t>
            </a:r>
            <a:r>
              <a:rPr lang="en-US" altLang="zh-CN" sz="3600" b="0" i="0" dirty="0">
                <a:solidFill>
                  <a:srgbClr val="000000"/>
                </a:solidFill>
                <a:effectLst/>
                <a:latin typeface="luxi sans"/>
              </a:rPr>
              <a:t>(</a:t>
            </a:r>
            <a:r>
              <a:rPr lang="ja-JP" altLang="en-US" sz="3600" b="0" i="0" dirty="0">
                <a:solidFill>
                  <a:srgbClr val="000000"/>
                </a:solidFill>
                <a:effectLst/>
                <a:latin typeface="luxi sans"/>
              </a:rPr>
              <a:t>纷争</a:t>
            </a:r>
            <a:r>
              <a:rPr lang="en-US" altLang="ja-JP" sz="3600" b="0" i="0" dirty="0" smtClean="0">
                <a:solidFill>
                  <a:srgbClr val="000000"/>
                </a:solidFill>
                <a:effectLst/>
                <a:latin typeface="luxi sans"/>
              </a:rPr>
              <a:t>)</a:t>
            </a:r>
            <a:r>
              <a:rPr lang="zh-CN" altLang="en-US" sz="3600" b="0" i="0" dirty="0" smtClean="0">
                <a:solidFill>
                  <a:srgbClr val="000000"/>
                </a:solidFill>
                <a:effectLst/>
                <a:latin typeface="luxi sans"/>
              </a:rPr>
              <a:t>与</a:t>
            </a:r>
            <a:r>
              <a:rPr lang="ja-JP" altLang="en-US" sz="3600" b="0" i="0" dirty="0" smtClean="0">
                <a:solidFill>
                  <a:srgbClr val="00B0F0"/>
                </a:solidFill>
                <a:effectLst/>
                <a:latin typeface="luxi sans"/>
              </a:rPr>
              <a:t>肯</a:t>
            </a:r>
            <a:r>
              <a:rPr lang="ja-JP" altLang="en-US" sz="3600" b="0" i="0" dirty="0">
                <a:solidFill>
                  <a:srgbClr val="00B0F0"/>
                </a:solidFill>
                <a:effectLst/>
                <a:latin typeface="luxi sans"/>
              </a:rPr>
              <a:t>定</a:t>
            </a:r>
            <a:endParaRPr lang="en-US" altLang="ja-JP" sz="3600" b="0" i="0" dirty="0">
              <a:solidFill>
                <a:srgbClr val="00B0F0"/>
              </a:solidFill>
              <a:effectLst/>
              <a:latin typeface="luxi sans"/>
            </a:endParaRPr>
          </a:p>
          <a:p>
            <a:endParaRPr lang="en-US" altLang="zh-CN" sz="36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r>
              <a:rPr lang="ja-JP" altLang="en-US" sz="2400" b="0" i="0" dirty="0">
                <a:solidFill>
                  <a:srgbClr val="000000"/>
                </a:solidFill>
                <a:effectLst/>
                <a:latin typeface="system-ui"/>
              </a:rPr>
              <a:t>哥林多后书 </a:t>
            </a:r>
            <a:r>
              <a:rPr lang="en-US" altLang="ja-JP" sz="2400" dirty="0">
                <a:solidFill>
                  <a:srgbClr val="000000"/>
                </a:solidFill>
                <a:latin typeface="system-ui"/>
              </a:rPr>
              <a:t>2 :3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我曾把这事写给你们，恐怕我到的时候，应该叫我快乐的那些人反倒叫我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忧愁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我先前心里难过痛苦，多多地流泪写信给你们，不是叫你们忧愁，乃是叫你们知道我格外地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疼爱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你们。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为此我先前也写信给你们，要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试验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你们，看你们凡事顺从不顺从。</a:t>
            </a:r>
            <a:endParaRPr lang="en-US" altLang="zh-CN" sz="2400" b="0" i="0" dirty="0">
              <a:solidFill>
                <a:srgbClr val="000000"/>
              </a:solidFill>
              <a:effectLst/>
              <a:latin typeface="system-ui"/>
            </a:endParaRPr>
          </a:p>
          <a:p>
            <a:r>
              <a:rPr lang="ja-JP" altLang="en-US" sz="2400" b="0" i="0" dirty="0">
                <a:solidFill>
                  <a:srgbClr val="000000"/>
                </a:solidFill>
                <a:effectLst/>
                <a:latin typeface="system-ui"/>
              </a:rPr>
              <a:t>哥林多后书 </a:t>
            </a:r>
            <a:r>
              <a:rPr lang="en-US" altLang="ja-JP" sz="2400" b="0" i="0" dirty="0">
                <a:solidFill>
                  <a:srgbClr val="000000"/>
                </a:solidFill>
                <a:effectLst/>
                <a:latin typeface="system-ui"/>
              </a:rPr>
              <a:t>7:1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亲爱的弟兄啊，我们既有这等应许，就当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洁净自己，除去身体、灵魂一切的污秽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，敬畏神，得以成圣。</a:t>
            </a:r>
            <a:r>
              <a:rPr lang="en-US" altLang="ja-JP" sz="2400" b="0" i="0" dirty="0">
                <a:solidFill>
                  <a:srgbClr val="000000"/>
                </a:solidFill>
                <a:effectLst/>
                <a:latin typeface="system-ui"/>
              </a:rPr>
              <a:t>8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我先前写信叫你们忧愁，我后来虽然懊悔，如今却不懊悔，因我知道那信叫你们</a:t>
            </a:r>
            <a:r>
              <a:rPr lang="zh-CN" altLang="en-US" sz="2400" b="0" i="0" dirty="0">
                <a:solidFill>
                  <a:srgbClr val="00B0F0"/>
                </a:solidFill>
                <a:effectLst/>
                <a:latin typeface="system-ui"/>
              </a:rPr>
              <a:t>忧愁不过是暂时的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如今我欢喜，不是因你们忧愁，是因你们从忧愁中生出懊悔来。</a:t>
            </a:r>
            <a:endParaRPr lang="en-US" altLang="zh-CN" sz="2400" b="0" i="0" dirty="0">
              <a:solidFill>
                <a:srgbClr val="000000"/>
              </a:solidFill>
              <a:effectLst/>
              <a:latin typeface="system-ui"/>
            </a:endParaRPr>
          </a:p>
          <a:p>
            <a:r>
              <a:rPr lang="ja-JP" altLang="en-US" sz="2400" b="0" i="0" dirty="0">
                <a:solidFill>
                  <a:srgbClr val="000000"/>
                </a:solidFill>
                <a:effectLst/>
                <a:latin typeface="system-ui"/>
              </a:rPr>
              <a:t>哥林多后书 </a:t>
            </a:r>
            <a:r>
              <a:rPr lang="en-US" altLang="ja-JP" sz="2400" b="0" i="0" dirty="0">
                <a:solidFill>
                  <a:srgbClr val="000000"/>
                </a:solidFill>
                <a:effectLst/>
                <a:latin typeface="system-ui"/>
              </a:rPr>
              <a:t>8: 6 </a:t>
            </a:r>
            <a:r>
              <a:rPr lang="zh-CN" altLang="en-US" sz="2400" b="0" i="0" dirty="0">
                <a:solidFill>
                  <a:srgbClr val="00B0F0"/>
                </a:solidFill>
                <a:effectLst/>
                <a:latin typeface="system-ui"/>
              </a:rPr>
              <a:t>因此我劝</a:t>
            </a:r>
            <a:r>
              <a:rPr lang="zh-CN" altLang="en-US" sz="2400" b="0" i="0" u="sng" dirty="0">
                <a:solidFill>
                  <a:srgbClr val="00B0F0"/>
                </a:solidFill>
                <a:effectLst/>
                <a:latin typeface="system-ui"/>
              </a:rPr>
              <a:t>提多</a:t>
            </a:r>
            <a:r>
              <a:rPr lang="zh-CN" altLang="en-US" sz="2400" b="0" i="0" dirty="0">
                <a:solidFill>
                  <a:srgbClr val="00B0F0"/>
                </a:solidFill>
                <a:effectLst/>
                <a:latin typeface="system-ui"/>
              </a:rPr>
              <a:t>，既然在你们中间开办这慈惠的事，就当办成了。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CN" altLang="en-US" sz="2400" b="0" i="0" dirty="0">
                <a:solidFill>
                  <a:srgbClr val="00B0F0"/>
                </a:solidFill>
                <a:effectLst/>
                <a:latin typeface="system-ui"/>
              </a:rPr>
              <a:t>你们既然在信心、口才、知识、热心和待我们的爱心上，都格外显出满足来，就当在这慈惠的事上也格外显出满足来。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78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</a:pPr>
            <a:r>
              <a:rPr lang="en-US" altLang="zh-CN" sz="2800" b="1" dirty="0" smtClean="0">
                <a:solidFill>
                  <a:srgbClr val="00B0F0"/>
                </a:solidFill>
              </a:rPr>
              <a:t>1.1</a:t>
            </a:r>
            <a:r>
              <a:rPr lang="zh-CN" altLang="en-US" sz="2800" b="1" dirty="0" smtClean="0">
                <a:solidFill>
                  <a:srgbClr val="00B0F0"/>
                </a:solidFill>
              </a:rPr>
              <a:t>保</a:t>
            </a:r>
            <a:r>
              <a:rPr lang="zh-CN" altLang="en-US" sz="2800" b="1" dirty="0">
                <a:solidFill>
                  <a:srgbClr val="00B0F0"/>
                </a:solidFill>
              </a:rPr>
              <a:t>罗与哥林多教会的关系时间线（约公元</a:t>
            </a:r>
            <a:r>
              <a:rPr lang="en-US" altLang="zh-CN" sz="2800" b="1" dirty="0">
                <a:solidFill>
                  <a:srgbClr val="00B0F0"/>
                </a:solidFill>
              </a:rPr>
              <a:t>50–57</a:t>
            </a:r>
            <a:r>
              <a:rPr lang="zh-CN" altLang="en-US" sz="2800" b="1" dirty="0">
                <a:solidFill>
                  <a:srgbClr val="00B0F0"/>
                </a:solidFill>
              </a:rPr>
              <a:t>年</a:t>
            </a:r>
            <a:r>
              <a:rPr lang="zh-CN" altLang="en-US" sz="2800" b="1" dirty="0" smtClean="0">
                <a:solidFill>
                  <a:srgbClr val="00B0F0"/>
                </a:solidFill>
              </a:rPr>
              <a:t>）</a:t>
            </a:r>
            <a:endParaRPr lang="zh-CN" altLang="en-US" sz="2800" dirty="0">
              <a:solidFill>
                <a:srgbClr val="00B0F0"/>
              </a:solidFill>
              <a:effectLst/>
              <a:latin typeface="Adobe Fangsong Std R" panose="02020400000000000000" pitchFamily="18" charset="-128"/>
              <a:ea typeface="Adobe Fangsong Std R" panose="02020400000000000000" pitchFamily="18" charset="-128"/>
              <a:cs typeface="MS Mincho" panose="02020609040205080304" pitchFamily="49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0" y="115178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1</a:t>
            </a:r>
            <a:r>
              <a:rPr lang="en-US" altLang="zh-CN" b="1" dirty="0"/>
              <a:t>. </a:t>
            </a:r>
            <a:r>
              <a:rPr lang="zh-CN" altLang="en-US" b="1" dirty="0"/>
              <a:t>第一次访问哥林多（约公元</a:t>
            </a:r>
            <a:r>
              <a:rPr lang="en-US" altLang="zh-CN" b="1" dirty="0"/>
              <a:t>50–52</a:t>
            </a:r>
            <a:r>
              <a:rPr lang="zh-CN" altLang="en-US" b="1" dirty="0"/>
              <a:t>年）</a:t>
            </a:r>
          </a:p>
          <a:p>
            <a:r>
              <a:rPr lang="zh-CN" altLang="en-US" dirty="0"/>
              <a:t>保罗在第二次宣教旅程中，停留在哥林多约 </a:t>
            </a:r>
            <a:r>
              <a:rPr lang="en-US" altLang="zh-CN" b="1" dirty="0"/>
              <a:t>18</a:t>
            </a:r>
            <a:r>
              <a:rPr lang="zh-CN" altLang="en-US" b="1" dirty="0"/>
              <a:t>个月</a:t>
            </a:r>
            <a:r>
              <a:rPr lang="zh-CN" altLang="en-US" dirty="0"/>
              <a:t>（徒 </a:t>
            </a:r>
            <a:r>
              <a:rPr lang="en-US" altLang="zh-CN" dirty="0"/>
              <a:t>18:1–18</a:t>
            </a:r>
            <a:r>
              <a:rPr lang="zh-CN" altLang="en-US" dirty="0"/>
              <a:t>）。</a:t>
            </a:r>
          </a:p>
          <a:p>
            <a:r>
              <a:rPr lang="zh-CN" altLang="en-US" dirty="0"/>
              <a:t>建立了哥林多教会。</a:t>
            </a:r>
          </a:p>
          <a:p>
            <a:r>
              <a:rPr lang="en-US" altLang="zh-CN" b="1" dirty="0"/>
              <a:t>2. </a:t>
            </a:r>
            <a:r>
              <a:rPr lang="zh-CN" altLang="en-US" b="1" dirty="0"/>
              <a:t>第一次书信（失传）（约公元</a:t>
            </a:r>
            <a:r>
              <a:rPr lang="en-US" altLang="zh-CN" b="1" dirty="0"/>
              <a:t>53–54</a:t>
            </a:r>
            <a:r>
              <a:rPr lang="zh-CN" altLang="en-US" b="1" dirty="0"/>
              <a:t>年）</a:t>
            </a:r>
          </a:p>
          <a:p>
            <a:r>
              <a:rPr lang="zh-CN" altLang="en-US" dirty="0"/>
              <a:t>保罗曾写过一封劝勉信（见林前 </a:t>
            </a:r>
            <a:r>
              <a:rPr lang="en-US" altLang="zh-CN" dirty="0"/>
              <a:t>5:9</a:t>
            </a:r>
            <a:r>
              <a:rPr lang="zh-CN" altLang="en-US" dirty="0"/>
              <a:t>），如今已失传。</a:t>
            </a:r>
          </a:p>
          <a:p>
            <a:r>
              <a:rPr lang="en-US" altLang="zh-CN" b="1" dirty="0"/>
              <a:t>3. 《</a:t>
            </a:r>
            <a:r>
              <a:rPr lang="zh-CN" altLang="en-US" b="1" dirty="0"/>
              <a:t>哥林多前书</a:t>
            </a:r>
            <a:r>
              <a:rPr lang="en-US" altLang="zh-CN" b="1" dirty="0"/>
              <a:t>》</a:t>
            </a:r>
            <a:r>
              <a:rPr lang="zh-CN" altLang="en-US" b="1" dirty="0"/>
              <a:t>（约公元</a:t>
            </a:r>
            <a:r>
              <a:rPr lang="en-US" altLang="zh-CN" b="1" dirty="0"/>
              <a:t>55</a:t>
            </a:r>
            <a:r>
              <a:rPr lang="zh-CN" altLang="en-US" b="1" dirty="0"/>
              <a:t>年春）</a:t>
            </a:r>
          </a:p>
          <a:p>
            <a:r>
              <a:rPr lang="zh-CN" altLang="en-US" dirty="0"/>
              <a:t>保罗在 </a:t>
            </a:r>
            <a:r>
              <a:rPr lang="zh-CN" altLang="en-US" b="1" dirty="0">
                <a:solidFill>
                  <a:srgbClr val="00B0F0"/>
                </a:solidFill>
              </a:rPr>
              <a:t>以弗所</a:t>
            </a:r>
            <a:r>
              <a:rPr lang="zh-CN" altLang="en-US" dirty="0">
                <a:solidFill>
                  <a:srgbClr val="00B0F0"/>
                </a:solidFill>
              </a:rPr>
              <a:t>（第三次旅程期间）写成</a:t>
            </a:r>
            <a:r>
              <a:rPr lang="zh-CN" altLang="en-US" dirty="0"/>
              <a:t>，回应哥林多教会的问题和纷争。</a:t>
            </a:r>
          </a:p>
          <a:p>
            <a:r>
              <a:rPr lang="en-US" altLang="zh-CN" b="1" dirty="0"/>
              <a:t>4. “</a:t>
            </a:r>
            <a:r>
              <a:rPr lang="zh-CN" altLang="en-US" b="1" dirty="0"/>
              <a:t>忧愁的探访”（约公元</a:t>
            </a:r>
            <a:r>
              <a:rPr lang="en-US" altLang="zh-CN" b="1" dirty="0"/>
              <a:t>55</a:t>
            </a:r>
            <a:r>
              <a:rPr lang="zh-CN" altLang="en-US" b="1" dirty="0"/>
              <a:t>年夏）</a:t>
            </a:r>
          </a:p>
          <a:p>
            <a:r>
              <a:rPr lang="zh-CN" altLang="en-US" dirty="0"/>
              <a:t>保罗从以弗所临时去哥林多一次（第二次访问），结果与部分信徒关系紧张（参林后 </a:t>
            </a:r>
            <a:r>
              <a:rPr lang="en-US" altLang="zh-CN" dirty="0"/>
              <a:t>2:1</a:t>
            </a:r>
            <a:r>
              <a:rPr lang="zh-CN" altLang="en-US" dirty="0"/>
              <a:t>）。</a:t>
            </a:r>
          </a:p>
          <a:p>
            <a:r>
              <a:rPr lang="en-US" altLang="zh-CN" b="1" dirty="0"/>
              <a:t>5. “</a:t>
            </a:r>
            <a:r>
              <a:rPr lang="zh-CN" altLang="en-US" b="1" dirty="0"/>
              <a:t>严厉的信”（失传）（约公元</a:t>
            </a:r>
            <a:r>
              <a:rPr lang="en-US" altLang="zh-CN" b="1" dirty="0"/>
              <a:t>55</a:t>
            </a:r>
            <a:r>
              <a:rPr lang="zh-CN" altLang="en-US" b="1" dirty="0"/>
              <a:t>年夏</a:t>
            </a:r>
            <a:r>
              <a:rPr lang="en-US" altLang="zh-CN" b="1" dirty="0"/>
              <a:t>–</a:t>
            </a:r>
            <a:r>
              <a:rPr lang="zh-CN" altLang="en-US" b="1" dirty="0"/>
              <a:t>秋）</a:t>
            </a:r>
          </a:p>
          <a:p>
            <a:r>
              <a:rPr lang="zh-CN" altLang="en-US" dirty="0"/>
              <a:t>保罗写了一封“许多眼泪”与责备的信（林后 </a:t>
            </a:r>
            <a:r>
              <a:rPr lang="en-US" altLang="zh-CN" dirty="0"/>
              <a:t>2:4</a:t>
            </a:r>
            <a:r>
              <a:rPr lang="zh-CN" altLang="en-US" dirty="0"/>
              <a:t>；</a:t>
            </a:r>
            <a:r>
              <a:rPr lang="en-US" altLang="zh-CN" dirty="0"/>
              <a:t>7:8</a:t>
            </a:r>
            <a:r>
              <a:rPr lang="zh-CN" altLang="en-US" dirty="0"/>
              <a:t>），托提多带去。</a:t>
            </a:r>
          </a:p>
          <a:p>
            <a:r>
              <a:rPr lang="zh-CN" altLang="en-US" dirty="0"/>
              <a:t>这封信今天已失传。</a:t>
            </a:r>
          </a:p>
          <a:p>
            <a:r>
              <a:rPr lang="en-US" altLang="zh-CN" b="1" dirty="0"/>
              <a:t>6. </a:t>
            </a:r>
            <a:r>
              <a:rPr lang="zh-CN" altLang="en-US" b="1" dirty="0"/>
              <a:t>保罗在</a:t>
            </a:r>
            <a:r>
              <a:rPr lang="zh-CN" altLang="en-US" b="1" dirty="0">
                <a:solidFill>
                  <a:srgbClr val="FF0000"/>
                </a:solidFill>
              </a:rPr>
              <a:t>马其顿写</a:t>
            </a:r>
            <a:r>
              <a:rPr lang="en-US" altLang="zh-CN" b="1" dirty="0">
                <a:solidFill>
                  <a:srgbClr val="FF0000"/>
                </a:solidFill>
              </a:rPr>
              <a:t>《</a:t>
            </a:r>
            <a:r>
              <a:rPr lang="zh-CN" altLang="en-US" b="1" dirty="0">
                <a:solidFill>
                  <a:srgbClr val="FF0000"/>
                </a:solidFill>
              </a:rPr>
              <a:t>哥林多后书</a:t>
            </a:r>
            <a:r>
              <a:rPr lang="en-US" altLang="zh-CN" b="1" dirty="0">
                <a:solidFill>
                  <a:srgbClr val="FF0000"/>
                </a:solidFill>
              </a:rPr>
              <a:t>》</a:t>
            </a:r>
            <a:r>
              <a:rPr lang="zh-CN" altLang="en-US" b="1" dirty="0">
                <a:solidFill>
                  <a:srgbClr val="FF0000"/>
                </a:solidFill>
              </a:rPr>
              <a:t>（约公元</a:t>
            </a:r>
            <a:r>
              <a:rPr lang="en-US" altLang="zh-CN" b="1" dirty="0">
                <a:solidFill>
                  <a:srgbClr val="FF0000"/>
                </a:solidFill>
              </a:rPr>
              <a:t>56</a:t>
            </a:r>
            <a:r>
              <a:rPr lang="zh-CN" altLang="en-US" b="1" dirty="0">
                <a:solidFill>
                  <a:srgbClr val="FF0000"/>
                </a:solidFill>
              </a:rPr>
              <a:t>年秋）</a:t>
            </a:r>
          </a:p>
          <a:p>
            <a:r>
              <a:rPr lang="zh-CN" altLang="en-US" dirty="0"/>
              <a:t>保罗离开以弗所（徒 </a:t>
            </a:r>
            <a:r>
              <a:rPr lang="en-US" altLang="zh-CN" dirty="0"/>
              <a:t>20:1</a:t>
            </a:r>
            <a:r>
              <a:rPr lang="zh-CN" altLang="en-US" dirty="0"/>
              <a:t>），到达 </a:t>
            </a:r>
            <a:r>
              <a:rPr lang="zh-CN" altLang="en-US" b="1" dirty="0"/>
              <a:t>马其顿</a:t>
            </a:r>
            <a:r>
              <a:rPr lang="zh-CN" altLang="en-US" dirty="0"/>
              <a:t>（腓立比或帖撒罗尼迦）。</a:t>
            </a:r>
          </a:p>
          <a:p>
            <a:r>
              <a:rPr lang="zh-CN" altLang="en-US" dirty="0"/>
              <a:t>在那里与提多重逢，听到哥林多教会多数人悔改（林后 </a:t>
            </a:r>
            <a:r>
              <a:rPr lang="en-US" altLang="zh-CN" dirty="0"/>
              <a:t>7:5–7</a:t>
            </a:r>
            <a:r>
              <a:rPr lang="zh-CN" altLang="en-US" dirty="0"/>
              <a:t>）。</a:t>
            </a:r>
          </a:p>
          <a:p>
            <a:r>
              <a:rPr lang="zh-CN" altLang="en-US" dirty="0"/>
              <a:t>因此写下</a:t>
            </a:r>
            <a:r>
              <a:rPr lang="en-US" altLang="zh-CN" dirty="0"/>
              <a:t>《</a:t>
            </a:r>
            <a:r>
              <a:rPr lang="zh-CN" altLang="en-US" dirty="0"/>
              <a:t>哥林多后书</a:t>
            </a:r>
            <a:r>
              <a:rPr lang="en-US" altLang="zh-CN" dirty="0"/>
              <a:t>》</a:t>
            </a:r>
            <a:r>
              <a:rPr lang="zh-CN" altLang="en-US" dirty="0"/>
              <a:t>，既有</a:t>
            </a:r>
            <a:r>
              <a:rPr lang="zh-CN" altLang="en-US" dirty="0">
                <a:solidFill>
                  <a:srgbClr val="00B0F0"/>
                </a:solidFill>
              </a:rPr>
              <a:t>安慰</a:t>
            </a:r>
            <a:r>
              <a:rPr lang="zh-CN" altLang="en-US" dirty="0"/>
              <a:t>，又有对少数反对者的</a:t>
            </a:r>
            <a:r>
              <a:rPr lang="zh-CN" altLang="en-US" dirty="0">
                <a:solidFill>
                  <a:srgbClr val="FF0000"/>
                </a:solidFill>
              </a:rPr>
              <a:t>强烈辩护</a:t>
            </a:r>
            <a:r>
              <a:rPr lang="zh-CN" altLang="en-US" dirty="0"/>
              <a:t>。</a:t>
            </a:r>
          </a:p>
          <a:p>
            <a:r>
              <a:rPr lang="en-US" altLang="zh-CN" b="1" dirty="0"/>
              <a:t>7. </a:t>
            </a:r>
            <a:r>
              <a:rPr lang="zh-CN" altLang="en-US" b="1" dirty="0"/>
              <a:t>第三次访问哥林多（约公元</a:t>
            </a:r>
            <a:r>
              <a:rPr lang="en-US" altLang="zh-CN" b="1" dirty="0"/>
              <a:t>57</a:t>
            </a:r>
            <a:r>
              <a:rPr lang="zh-CN" altLang="en-US" b="1" dirty="0"/>
              <a:t>年冬）</a:t>
            </a:r>
          </a:p>
          <a:p>
            <a:r>
              <a:rPr lang="zh-CN" altLang="en-US" dirty="0"/>
              <a:t>保罗最终实现计划，再次到</a:t>
            </a:r>
            <a:r>
              <a:rPr lang="zh-CN" altLang="en-US" dirty="0">
                <a:solidFill>
                  <a:srgbClr val="FF0000"/>
                </a:solidFill>
              </a:rPr>
              <a:t>哥林多（徒 </a:t>
            </a:r>
            <a:r>
              <a:rPr lang="en-US" altLang="zh-CN" dirty="0">
                <a:solidFill>
                  <a:srgbClr val="FF0000"/>
                </a:solidFill>
              </a:rPr>
              <a:t>20:2–3</a:t>
            </a:r>
            <a:r>
              <a:rPr lang="zh-CN" altLang="en-US" dirty="0">
                <a:solidFill>
                  <a:srgbClr val="FF0000"/>
                </a:solidFill>
              </a:rPr>
              <a:t>），停留三个月。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期间写下</a:t>
            </a:r>
            <a:r>
              <a:rPr lang="en-US" altLang="zh-CN" dirty="0">
                <a:solidFill>
                  <a:srgbClr val="FF0000"/>
                </a:solidFill>
              </a:rPr>
              <a:t>《</a:t>
            </a:r>
            <a:r>
              <a:rPr lang="zh-CN" altLang="en-US" dirty="0">
                <a:solidFill>
                  <a:srgbClr val="FF0000"/>
                </a:solidFill>
              </a:rPr>
              <a:t>罗马书</a:t>
            </a:r>
            <a:r>
              <a:rPr lang="en-US" altLang="zh-CN" dirty="0">
                <a:solidFill>
                  <a:srgbClr val="FF0000"/>
                </a:solidFill>
              </a:rPr>
              <a:t>》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9284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028"/>
            <a:ext cx="91440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marR="0">
              <a:lnSpc>
                <a:spcPts val="1800"/>
              </a:lnSpc>
              <a:spcBef>
                <a:spcPts val="480"/>
              </a:spcBef>
              <a:spcAft>
                <a:spcPts val="600"/>
              </a:spcAft>
            </a:pPr>
            <a:r>
              <a:rPr lang="en-US" altLang="zh-CN" sz="3200" b="0" i="0" dirty="0" smtClean="0">
                <a:solidFill>
                  <a:srgbClr val="00B0F0"/>
                </a:solidFill>
                <a:effectLst/>
                <a:latin typeface="luxi sans"/>
              </a:rPr>
              <a:t>1.2 </a:t>
            </a:r>
            <a:r>
              <a:rPr lang="zh-CN" altLang="en-US" sz="3200" b="0" i="0" dirty="0" smtClean="0">
                <a:solidFill>
                  <a:srgbClr val="00B0F0"/>
                </a:solidFill>
                <a:effectLst/>
                <a:latin typeface="luxi sans"/>
              </a:rPr>
              <a:t>哥</a:t>
            </a:r>
            <a:r>
              <a:rPr lang="zh-CN" altLang="en-US" sz="3200" b="0" i="0" dirty="0">
                <a:solidFill>
                  <a:srgbClr val="00B0F0"/>
                </a:solidFill>
                <a:effectLst/>
                <a:latin typeface="luxi sans"/>
              </a:rPr>
              <a:t>林多后书</a:t>
            </a:r>
            <a:r>
              <a:rPr lang="zh-CN" altLang="en-US" sz="3200" b="0" i="0" dirty="0" smtClean="0">
                <a:solidFill>
                  <a:srgbClr val="00B0F0"/>
                </a:solidFill>
                <a:effectLst/>
                <a:latin typeface="luxi sans"/>
              </a:rPr>
              <a:t>的</a:t>
            </a:r>
            <a:r>
              <a:rPr lang="zh-CN" altLang="en-US" sz="3200" dirty="0">
                <a:solidFill>
                  <a:srgbClr val="00B0F0"/>
                </a:solidFill>
                <a:latin typeface="luxi sans"/>
              </a:rPr>
              <a:t>写</a:t>
            </a:r>
            <a:r>
              <a:rPr lang="zh-CN" altLang="en-US" sz="3200" dirty="0" smtClean="0">
                <a:solidFill>
                  <a:srgbClr val="00B0F0"/>
                </a:solidFill>
                <a:latin typeface="luxi sans"/>
              </a:rPr>
              <a:t>作时间</a:t>
            </a:r>
            <a:endParaRPr lang="zh-CN" altLang="en-US" sz="3200" dirty="0">
              <a:solidFill>
                <a:srgbClr val="00B0F0"/>
              </a:solidFill>
              <a:effectLst/>
              <a:latin typeface="Adobe Fangsong Std R" panose="02020400000000000000" pitchFamily="18" charset="-128"/>
              <a:ea typeface="Adobe Fangsong Std R" panose="02020400000000000000" pitchFamily="18" charset="-128"/>
              <a:cs typeface="MS Mincho" panose="02020609040205080304" pitchFamily="49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0" y="1151780"/>
            <a:ext cx="90912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《</a:t>
            </a:r>
            <a:r>
              <a:rPr lang="zh-CN" altLang="en-US" b="1" dirty="0"/>
              <a:t>哥林多前书</a:t>
            </a:r>
            <a:r>
              <a:rPr lang="en-US" altLang="zh-CN" b="1" dirty="0"/>
              <a:t>》</a:t>
            </a:r>
            <a:r>
              <a:rPr lang="zh-CN" altLang="en-US" b="1" dirty="0"/>
              <a:t>和</a:t>
            </a:r>
            <a:r>
              <a:rPr lang="en-US" altLang="zh-CN" b="1" dirty="0"/>
              <a:t>《</a:t>
            </a:r>
            <a:r>
              <a:rPr lang="zh-CN" altLang="en-US" b="1" dirty="0"/>
              <a:t>哥林多后书</a:t>
            </a:r>
            <a:r>
              <a:rPr lang="en-US" altLang="zh-CN" b="1" dirty="0"/>
              <a:t>》</a:t>
            </a:r>
            <a:r>
              <a:rPr lang="zh-CN" altLang="en-US" b="1" dirty="0"/>
              <a:t>是保罗在第三次旅行布道途中写给哥林多教会的两封信，大致是主后</a:t>
            </a:r>
            <a:r>
              <a:rPr lang="en-US" b="1" dirty="0"/>
              <a:t>55</a:t>
            </a:r>
            <a:r>
              <a:rPr lang="zh-CN" altLang="en-US" b="1" dirty="0"/>
              <a:t>年左右写成。当时哥林多教会有不少问题，也有人开始贬低他。保罗以牧者慈父般的心，教导哥林多教会的弟兄姊妹真理和智慧，并为自己教导和事工而辩护。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endParaRPr lang="en-US" altLang="zh-CN" sz="2400" b="0" i="0" dirty="0" smtClean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sz="2400" dirty="0">
              <a:solidFill>
                <a:srgbClr val="000000"/>
              </a:solidFill>
              <a:latin typeface="system-ui"/>
            </a:endParaRPr>
          </a:p>
          <a:p>
            <a:r>
              <a:rPr lang="en-US" altLang="zh-CN" dirty="0"/>
              <a:t>《</a:t>
            </a:r>
            <a:r>
              <a:rPr lang="zh-CN" altLang="en-US" dirty="0"/>
              <a:t>哥林多前书</a:t>
            </a:r>
            <a:r>
              <a:rPr lang="en-US" altLang="zh-CN" dirty="0"/>
              <a:t>》</a:t>
            </a:r>
            <a:r>
              <a:rPr lang="zh-CN" altLang="en-US" dirty="0"/>
              <a:t>和</a:t>
            </a:r>
            <a:r>
              <a:rPr lang="en-US" altLang="zh-CN" dirty="0"/>
              <a:t>《</a:t>
            </a:r>
            <a:r>
              <a:rPr lang="zh-CN" altLang="en-US" dirty="0"/>
              <a:t>哥林多后书</a:t>
            </a:r>
            <a:r>
              <a:rPr lang="en-US" altLang="zh-CN" dirty="0"/>
              <a:t>》</a:t>
            </a:r>
            <a:r>
              <a:rPr lang="zh-CN" altLang="en-US" dirty="0"/>
              <a:t>的写作时间间隔大约是</a:t>
            </a:r>
            <a:r>
              <a:rPr lang="zh-CN" altLang="en-US" b="1" dirty="0"/>
              <a:t>一年到一年半</a:t>
            </a:r>
            <a:r>
              <a:rPr lang="zh-CN" altLang="en-US" dirty="0"/>
              <a:t>。</a:t>
            </a:r>
            <a:endParaRPr lang="en-US" dirty="0"/>
          </a:p>
          <a:p>
            <a:pPr lvl="0"/>
            <a:r>
              <a:rPr lang="en-US" altLang="zh-CN" b="1" dirty="0"/>
              <a:t>《</a:t>
            </a:r>
            <a:r>
              <a:rPr lang="zh-CN" altLang="en-US" b="1" dirty="0"/>
              <a:t>哥林多前书</a:t>
            </a:r>
            <a:r>
              <a:rPr lang="en-US" altLang="zh-CN" b="1" dirty="0"/>
              <a:t>》</a:t>
            </a:r>
            <a:r>
              <a:rPr lang="zh-CN" altLang="en-US" dirty="0"/>
              <a:t>：普遍认为是在公元</a:t>
            </a:r>
            <a:r>
              <a:rPr lang="en-US" dirty="0"/>
              <a:t>55</a:t>
            </a:r>
            <a:r>
              <a:rPr lang="zh-CN" altLang="en-US" dirty="0"/>
              <a:t>年至</a:t>
            </a:r>
            <a:r>
              <a:rPr lang="en-US" dirty="0"/>
              <a:t>56</a:t>
            </a:r>
            <a:r>
              <a:rPr lang="zh-CN" altLang="en-US" dirty="0"/>
              <a:t>年期间，保罗在他第三次宣教旅程即将结束时，在以弗所写成的。</a:t>
            </a:r>
            <a:endParaRPr lang="en-US" dirty="0"/>
          </a:p>
          <a:p>
            <a:pPr lvl="0"/>
            <a:r>
              <a:rPr lang="en-US" altLang="zh-CN" b="1" dirty="0"/>
              <a:t>《</a:t>
            </a:r>
            <a:r>
              <a:rPr lang="zh-CN" altLang="en-US" b="1" dirty="0"/>
              <a:t>哥林多后书</a:t>
            </a:r>
            <a:r>
              <a:rPr lang="en-US" altLang="zh-CN" b="1" dirty="0"/>
              <a:t>》</a:t>
            </a:r>
            <a:r>
              <a:rPr lang="zh-CN" altLang="en-US" dirty="0"/>
              <a:t>：普遍认为是在</a:t>
            </a:r>
            <a:r>
              <a:rPr lang="en-US" altLang="zh-CN" dirty="0"/>
              <a:t>《</a:t>
            </a:r>
            <a:r>
              <a:rPr lang="zh-CN" altLang="en-US" dirty="0"/>
              <a:t>哥林多前书</a:t>
            </a:r>
            <a:r>
              <a:rPr lang="en-US" altLang="zh-CN" dirty="0"/>
              <a:t>》</a:t>
            </a:r>
            <a:r>
              <a:rPr lang="zh-CN" altLang="en-US" dirty="0"/>
              <a:t>写作后的几个月到一年，保罗在马其顿写成的，时间大约是公元</a:t>
            </a:r>
            <a:r>
              <a:rPr lang="en-US" dirty="0"/>
              <a:t>56</a:t>
            </a:r>
            <a:r>
              <a:rPr lang="zh-CN" altLang="en-US" dirty="0"/>
              <a:t>年至</a:t>
            </a:r>
            <a:r>
              <a:rPr lang="en-US" dirty="0"/>
              <a:t>57</a:t>
            </a:r>
            <a:r>
              <a:rPr lang="zh-CN" altLang="en-US" dirty="0"/>
              <a:t>年。</a:t>
            </a:r>
            <a:endParaRPr lang="en-US" dirty="0"/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altLang="zh-CN" b="1" dirty="0"/>
              <a:t>《</a:t>
            </a:r>
            <a:r>
              <a:rPr lang="zh-CN" altLang="en-US" b="1" dirty="0"/>
              <a:t>哥林多前书</a:t>
            </a:r>
            <a:r>
              <a:rPr lang="en-US" altLang="zh-CN" b="1" dirty="0"/>
              <a:t>》</a:t>
            </a:r>
            <a:r>
              <a:rPr lang="zh-CN" altLang="en-US" b="1" dirty="0"/>
              <a:t>第</a:t>
            </a:r>
            <a:r>
              <a:rPr lang="en-US" b="1" dirty="0"/>
              <a:t>13</a:t>
            </a:r>
            <a:r>
              <a:rPr lang="zh-CN" altLang="en-US" b="1" dirty="0"/>
              <a:t>章</a:t>
            </a:r>
            <a:r>
              <a:rPr lang="en-US" b="1" dirty="0"/>
              <a:t>1-8</a:t>
            </a:r>
            <a:r>
              <a:rPr lang="zh-CN" altLang="en-US" b="1" dirty="0"/>
              <a:t>节的</a:t>
            </a:r>
            <a:r>
              <a:rPr lang="zh-CN" altLang="en-US" b="1" dirty="0">
                <a:solidFill>
                  <a:srgbClr val="FF0000"/>
                </a:solidFill>
              </a:rPr>
              <a:t>爱的真</a:t>
            </a:r>
            <a:r>
              <a:rPr lang="zh-CN" altLang="en-US" b="1" dirty="0" smtClean="0">
                <a:solidFill>
                  <a:srgbClr val="FF0000"/>
                </a:solidFill>
              </a:rPr>
              <a:t>谛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/>
              <a:t>爱是恒久忍耐，又有恩慈，爱是不嫉妒，爱是不自夸，不张狂，不做害羞的事，不求自己的益处，不轻易发怒，不计算人的恶，不喜欢不义，只喜欢真理；凡事包容，凡事相信，凡事盼望，凡事忍耐。爱是永不止息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en-US" altLang="zh-CN" dirty="0"/>
              <a:t>《</a:t>
            </a:r>
            <a:r>
              <a:rPr lang="zh-CN" altLang="en-US" dirty="0"/>
              <a:t>加拉太書</a:t>
            </a:r>
            <a:r>
              <a:rPr lang="en-US" altLang="zh-CN" dirty="0"/>
              <a:t>》</a:t>
            </a:r>
            <a:r>
              <a:rPr lang="en-US" dirty="0" smtClean="0"/>
              <a:t>1</a:t>
            </a:r>
            <a:r>
              <a:rPr lang="zh-CN" altLang="en-US" dirty="0" smtClean="0"/>
              <a:t>：</a:t>
            </a:r>
            <a:r>
              <a:rPr lang="en-US" dirty="0" smtClean="0"/>
              <a:t>8 </a:t>
            </a:r>
            <a:r>
              <a:rPr lang="zh-CN" altLang="en-US" dirty="0"/>
              <a:t>但无论是我们，是天上来的使者，若传福音给你们，与我们所传给你们的不同，他就应当被咒诅。</a:t>
            </a:r>
            <a:r>
              <a:rPr lang="en-US" dirty="0"/>
              <a:t> 9 </a:t>
            </a:r>
            <a:r>
              <a:rPr lang="zh-CN" altLang="en-US" dirty="0"/>
              <a:t>我们已经说了，</a:t>
            </a:r>
            <a:r>
              <a:rPr lang="zh-CN" altLang="en-US" dirty="0">
                <a:solidFill>
                  <a:srgbClr val="FF0000"/>
                </a:solidFill>
              </a:rPr>
              <a:t>现在又说，若有人传福音给你们，与你们所领受的不同，他就应当被咒诅</a:t>
            </a:r>
            <a:r>
              <a:rPr lang="zh-CN" altLang="en-US" dirty="0" smtClean="0"/>
              <a:t>。</a:t>
            </a:r>
            <a:r>
              <a:rPr lang="zh-CN" altLang="en-US" i="1" dirty="0" smtClean="0">
                <a:solidFill>
                  <a:srgbClr val="00B0F0"/>
                </a:solidFill>
              </a:rPr>
              <a:t>（权柄的坚定性）</a:t>
            </a:r>
            <a:endParaRPr lang="en-US" sz="24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26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296"/>
            <a:ext cx="9144000" cy="96044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00B0F0"/>
                </a:solidFill>
              </a:rPr>
              <a:t>二、</a:t>
            </a:r>
            <a:r>
              <a:rPr lang="zh-CN" altLang="en-US" b="0" i="0" dirty="0">
                <a:solidFill>
                  <a:srgbClr val="00B0F0"/>
                </a:solidFill>
                <a:effectLst/>
                <a:latin typeface="luxi sans"/>
              </a:rPr>
              <a:t>患难与安慰</a:t>
            </a:r>
            <a:r>
              <a:rPr lang="en-US" altLang="zh-CN" b="0" i="0" dirty="0">
                <a:solidFill>
                  <a:srgbClr val="00B0F0"/>
                </a:solidFill>
                <a:effectLst/>
                <a:latin typeface="luxi sans"/>
              </a:rPr>
              <a:t>(</a:t>
            </a:r>
            <a:r>
              <a:rPr lang="zh-CN" altLang="en-US" b="0" i="0" dirty="0">
                <a:solidFill>
                  <a:srgbClr val="00B0F0"/>
                </a:solidFill>
                <a:effectLst/>
                <a:latin typeface="luxi sans"/>
              </a:rPr>
              <a:t>林后</a:t>
            </a:r>
            <a:r>
              <a:rPr lang="en-US" altLang="zh-CN" b="0" i="0" dirty="0">
                <a:solidFill>
                  <a:srgbClr val="00B0F0"/>
                </a:solidFill>
                <a:effectLst/>
                <a:latin typeface="luxi sans"/>
              </a:rPr>
              <a:t>1-7</a:t>
            </a:r>
            <a:r>
              <a:rPr lang="zh-CN" altLang="en-US" b="0" i="0" dirty="0">
                <a:solidFill>
                  <a:srgbClr val="00B0F0"/>
                </a:solidFill>
                <a:effectLst/>
                <a:latin typeface="luxi sans"/>
              </a:rPr>
              <a:t>章</a:t>
            </a:r>
            <a:r>
              <a:rPr lang="en-US" altLang="zh-CN" b="0" i="0" dirty="0">
                <a:solidFill>
                  <a:srgbClr val="00B0F0"/>
                </a:solidFill>
                <a:effectLst/>
                <a:latin typeface="luxi sans"/>
              </a:rPr>
              <a:t>)</a:t>
            </a:r>
            <a:endParaRPr sz="3600" b="1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96A57-477F-44D3-8FA3-F35233C4D356}"/>
              </a:ext>
            </a:extLst>
          </p:cNvPr>
          <p:cNvSpPr txBox="1"/>
          <p:nvPr/>
        </p:nvSpPr>
        <p:spPr>
          <a:xfrm>
            <a:off x="0" y="1026161"/>
            <a:ext cx="907288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3600" b="0" i="0" dirty="0">
                <a:solidFill>
                  <a:srgbClr val="FF0000"/>
                </a:solidFill>
                <a:effectLst/>
                <a:latin typeface="luxi sans"/>
              </a:rPr>
              <a:t>患难中保罗的信心</a:t>
            </a:r>
            <a:endParaRPr lang="en-US" altLang="zh-CN" sz="3600" b="0" i="0" dirty="0">
              <a:solidFill>
                <a:srgbClr val="FF0000"/>
              </a:solidFill>
              <a:effectLst/>
              <a:latin typeface="luxi sans"/>
            </a:endParaRPr>
          </a:p>
          <a:p>
            <a:pPr algn="l"/>
            <a:r>
              <a:rPr lang="zh-CN" altLang="en-US" sz="2400" b="0" i="0" dirty="0">
                <a:solidFill>
                  <a:srgbClr val="000000"/>
                </a:solidFill>
                <a:effectLst/>
                <a:latin typeface="luxi sans"/>
              </a:rPr>
              <a:t>林后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luxi sans"/>
              </a:rPr>
              <a:t>1 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弟兄们，我们不要你们不晓得，我们从前在</a:t>
            </a:r>
            <a:r>
              <a:rPr lang="zh-CN" altLang="en-US" sz="2400" b="0" i="0" u="sng" dirty="0">
                <a:solidFill>
                  <a:srgbClr val="000000"/>
                </a:solidFill>
                <a:effectLst/>
                <a:latin typeface="system-ui"/>
              </a:rPr>
              <a:t>亚细亚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遭遇苦难，被压太重，力不能胜，甚至连活命的指望都绝了，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自己心里也断定是必死的，</a:t>
            </a:r>
            <a:r>
              <a:rPr lang="zh-CN" altLang="en-US" sz="2400" b="0" i="0" dirty="0">
                <a:solidFill>
                  <a:srgbClr val="00B0F0"/>
                </a:solidFill>
                <a:effectLst/>
                <a:latin typeface="system-ui"/>
              </a:rPr>
              <a:t>叫我们不靠自己，只靠叫死人复活的神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他曾救我们脱离那极大的死亡，现在仍要救我们，并且我们指望他将来还要救我们。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你们以祈祷帮助我们，好叫许多人为我们谢恩，就是为我们因许多人所得的恩</a:t>
            </a:r>
            <a:r>
              <a:rPr lang="zh-CN" altLang="en-US" sz="2800" b="0" i="0" dirty="0" smtClean="0">
                <a:solidFill>
                  <a:srgbClr val="000000"/>
                </a:solidFill>
                <a:effectLst/>
                <a:latin typeface="system-ui"/>
              </a:rPr>
              <a:t>。</a:t>
            </a:r>
            <a:endParaRPr lang="en-US" altLang="zh-CN" sz="2800" b="0" i="0" dirty="0" smtClean="0">
              <a:solidFill>
                <a:srgbClr val="000000"/>
              </a:solidFill>
              <a:effectLst/>
              <a:latin typeface="system-ui"/>
            </a:endParaRPr>
          </a:p>
          <a:p>
            <a:r>
              <a:rPr lang="zh-CN" altLang="en-US" sz="1200" dirty="0" smtClean="0"/>
              <a:t>「</a:t>
            </a:r>
            <a:r>
              <a:rPr lang="zh-CN" altLang="en-US" sz="1200" dirty="0"/>
              <a:t>那时，因为</a:t>
            </a:r>
            <a:r>
              <a:rPr lang="zh-CN" altLang="en-US" sz="1200" dirty="0">
                <a:solidFill>
                  <a:srgbClr val="00B050"/>
                </a:solidFill>
              </a:rPr>
              <a:t>这道起的扰乱不小</a:t>
            </a:r>
            <a:r>
              <a:rPr lang="zh-CN" altLang="en-US" sz="1200" dirty="0"/>
              <a:t>。」（徒</a:t>
            </a:r>
            <a:r>
              <a:rPr lang="en-US" altLang="zh-CN" sz="1200" dirty="0"/>
              <a:t>19:23</a:t>
            </a:r>
            <a:r>
              <a:rPr lang="zh-CN" altLang="en-US" sz="1200" dirty="0" smtClean="0"/>
              <a:t>）「</a:t>
            </a:r>
            <a:r>
              <a:rPr lang="zh-CN" altLang="en-US" sz="1200" dirty="0"/>
              <a:t>他</a:t>
            </a:r>
            <a:r>
              <a:rPr lang="zh-CN" altLang="en-US" sz="1200" dirty="0">
                <a:solidFill>
                  <a:srgbClr val="00B050"/>
                </a:solidFill>
              </a:rPr>
              <a:t>们抓住与保罗同行的马其顿人该犹和亚里达古，一同冲进戏园</a:t>
            </a:r>
            <a:r>
              <a:rPr lang="zh-CN" altLang="en-US" sz="1200" dirty="0"/>
              <a:t>。」（徒</a:t>
            </a:r>
            <a:r>
              <a:rPr lang="en-US" altLang="zh-CN" sz="1200" dirty="0"/>
              <a:t>19:29</a:t>
            </a:r>
            <a:r>
              <a:rPr lang="zh-CN" altLang="en-US" sz="1200" dirty="0"/>
              <a:t>）</a:t>
            </a:r>
            <a:endParaRPr lang="en-US" altLang="zh-CN" sz="1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zh-CN" altLang="en-US" sz="2400" b="0" i="0" dirty="0">
                <a:solidFill>
                  <a:srgbClr val="000000"/>
                </a:solidFill>
                <a:effectLst/>
                <a:latin typeface="luxi sans"/>
              </a:rPr>
              <a:t>林后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luxi sans"/>
              </a:rPr>
              <a:t>1 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愿颂赞归于我们的主耶稣基督的父神，就是发慈悲的父，赐各样安慰的神！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CN" altLang="en-US" sz="2400" b="0" i="0" dirty="0">
                <a:solidFill>
                  <a:srgbClr val="FF0000"/>
                </a:solidFill>
                <a:effectLst/>
                <a:latin typeface="system-ui"/>
              </a:rPr>
              <a:t>我们在一切患难中，他就安慰我们，叫我们能用神所赐的安慰去安慰那遭各样患难的人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我们既多受基督的苦楚，就靠基督多得安慰。 </a:t>
            </a:r>
            <a:r>
              <a:rPr lang="en-US" altLang="zh-CN" sz="24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system-ui"/>
              </a:rPr>
              <a:t>我们受患难呢，是为叫你们得安慰、得拯救；我们得安慰呢，也是为叫你们得安慰。这安慰能叫你们忍受我们所受的那样苦楚</a:t>
            </a:r>
            <a:r>
              <a:rPr lang="zh-CN" altLang="en-US" sz="2400" b="0" i="0" dirty="0" smtClean="0">
                <a:solidFill>
                  <a:srgbClr val="000000"/>
                </a:solidFill>
                <a:effectLst/>
                <a:latin typeface="system-ui"/>
              </a:rPr>
              <a:t>。</a:t>
            </a:r>
            <a:endParaRPr lang="en-US" altLang="zh-CN" sz="24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95719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16201</TotalTime>
  <Words>8259</Words>
  <Application>Microsoft Office PowerPoint</Application>
  <PresentationFormat>On-screen Show (4:3)</PresentationFormat>
  <Paragraphs>217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Adobe Fangsong Std R</vt:lpstr>
      <vt:lpstr>Adobe Kaiti Std R</vt:lpstr>
      <vt:lpstr>Adobe Song Std L</vt:lpstr>
      <vt:lpstr>Helvetica Neue</vt:lpstr>
      <vt:lpstr>luxi sans</vt:lpstr>
      <vt:lpstr>MS Mincho</vt:lpstr>
      <vt:lpstr>ＭＳ Ｐゴシック</vt:lpstr>
      <vt:lpstr>SimSun</vt:lpstr>
      <vt:lpstr>SimSun</vt:lpstr>
      <vt:lpstr>system-ui</vt:lpstr>
      <vt:lpstr>Arial</vt:lpstr>
      <vt:lpstr>Calibri</vt:lpstr>
      <vt:lpstr>Calibri Light</vt:lpstr>
      <vt:lpstr>Times New Roman</vt:lpstr>
      <vt:lpstr>Office Theme</vt:lpstr>
      <vt:lpstr>第八课　哥林多后书：传道者心声</vt:lpstr>
      <vt:lpstr>PowerPoint Presentation</vt:lpstr>
      <vt:lpstr>PowerPoint Presentation</vt:lpstr>
      <vt:lpstr>PowerPoint Presentation</vt:lpstr>
      <vt:lpstr>罗马帝国世界历史上最强盛的帝国之一的巅峰时期</vt:lpstr>
      <vt:lpstr>一、哥林多后书的背景</vt:lpstr>
      <vt:lpstr>1.1保罗与哥林多教会的关系时间线（约公元50–57年）</vt:lpstr>
      <vt:lpstr>1.2 哥林多后书的写作时间</vt:lpstr>
      <vt:lpstr>二、患难与安慰(林后1-7章)</vt:lpstr>
      <vt:lpstr>患难中保罗的安慰</vt:lpstr>
      <vt:lpstr>忍耐经文</vt:lpstr>
      <vt:lpstr>2.1.为延期访问辩解(林后1:12-2:13)</vt:lpstr>
      <vt:lpstr>2.2 阐明新约的执事(林后2:14-3:18)：</vt:lpstr>
      <vt:lpstr>PowerPoint Presentation</vt:lpstr>
      <vt:lpstr>2.3 传基督耶稣为主，不是传自己(林后4:1-5:10)</vt:lpstr>
      <vt:lpstr>2.4 作基督使者，劝人与上帝和好(林后5:11-6:13)</vt:lpstr>
      <vt:lpstr>2.5 我们是永生上帝的殿(林后6:14-7:1)</vt:lpstr>
      <vt:lpstr>思考问题</vt:lpstr>
      <vt:lpstr>三、慈惠事工(林后8:1-9:15)</vt:lpstr>
      <vt:lpstr>慈惠事工时，保罗提到几个重要原则：</vt:lpstr>
      <vt:lpstr>少种少收多种多收</vt:lpstr>
      <vt:lpstr>思考问题</vt:lpstr>
      <vt:lpstr>四、保罗的心灵剖白(林后10-13章)</vt:lpstr>
      <vt:lpstr>保罗的心灵剖白，是一个传道人的心声</vt:lpstr>
      <vt:lpstr>保罗的心灵剖白，是一个传道人的心声</vt:lpstr>
      <vt:lpstr>保罗的心灵剖白，是一个传道人的心声</vt:lpstr>
      <vt:lpstr>保罗在《哥林多后书》中的“父母心肠”体现</vt:lpstr>
      <vt:lpstr>思考问题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《诗篇》第132篇结构图表</dc:title>
  <dc:subject/>
  <dc:creator/>
  <cp:keywords/>
  <dc:description>generated using python-pptx</dc:description>
  <cp:lastModifiedBy>Deyu Liu</cp:lastModifiedBy>
  <cp:revision>235</cp:revision>
  <dcterms:created xsi:type="dcterms:W3CDTF">2013-01-27T09:14:16Z</dcterms:created>
  <dcterms:modified xsi:type="dcterms:W3CDTF">2025-10-11T20:47:54Z</dcterms:modified>
  <cp:category/>
</cp:coreProperties>
</file>